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0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3.xlsx"/><Relationship Id="rId1" Type="http://schemas.openxmlformats.org/officeDocument/2006/relationships/image" Target="../media/image11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_Worksheet5.xlsx"/><Relationship Id="rId1" Type="http://schemas.openxmlformats.org/officeDocument/2006/relationships/image" Target="../media/image11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6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Office_Excel_Worksheet7.xlsx"/><Relationship Id="rId1" Type="http://schemas.openxmlformats.org/officeDocument/2006/relationships/image" Target="../media/image13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9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10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38"/>
  <c:chart>
    <c:view3D>
      <c:rotX val="16"/>
      <c:hPercent val="62"/>
      <c:rotY val="44"/>
      <c:depthPercent val="100"/>
      <c:rAngAx val="1"/>
    </c:view3D>
    <c:plotArea>
      <c:layout>
        <c:manualLayout>
          <c:layoutTarget val="inner"/>
          <c:xMode val="edge"/>
          <c:yMode val="edge"/>
          <c:x val="6.2818428713780933E-2"/>
          <c:y val="0.10267779008493066"/>
          <c:w val="0.90634920634921934"/>
          <c:h val="0.8057553956834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D56575"/>
            </a:solidFill>
          </c:spPr>
          <c:dLbls>
            <c:delete val="1"/>
          </c:dLbls>
          <c:cat>
            <c:strRef>
              <c:f>Sheet1!$B$1:$N$1</c:f>
              <c:strCache>
                <c:ptCount val="13"/>
                <c:pt idx="0">
                  <c:v>'01-02</c:v>
                </c:pt>
                <c:pt idx="1">
                  <c:v>'02-03</c:v>
                </c:pt>
                <c:pt idx="2">
                  <c:v>'03-04</c:v>
                </c:pt>
                <c:pt idx="3">
                  <c:v>'04-05</c:v>
                </c:pt>
                <c:pt idx="4">
                  <c:v>'05-06</c:v>
                </c:pt>
                <c:pt idx="5">
                  <c:v>'06-07</c:v>
                </c:pt>
                <c:pt idx="6">
                  <c:v>'07-08</c:v>
                </c:pt>
                <c:pt idx="7">
                  <c:v>'08-09</c:v>
                </c:pt>
                <c:pt idx="8">
                  <c:v>'09-10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105746</c:v>
                </c:pt>
                <c:pt idx="1">
                  <c:v>106599</c:v>
                </c:pt>
                <c:pt idx="2">
                  <c:v>138673</c:v>
                </c:pt>
                <c:pt idx="3">
                  <c:v>188965</c:v>
                </c:pt>
                <c:pt idx="4">
                  <c:v>249369</c:v>
                </c:pt>
                <c:pt idx="5">
                  <c:v>266548</c:v>
                </c:pt>
                <c:pt idx="6">
                  <c:v>288270</c:v>
                </c:pt>
                <c:pt idx="7">
                  <c:v>294383</c:v>
                </c:pt>
                <c:pt idx="8">
                  <c:v>299637</c:v>
                </c:pt>
                <c:pt idx="9">
                  <c:v>342218</c:v>
                </c:pt>
                <c:pt idx="10">
                  <c:v>370179</c:v>
                </c:pt>
                <c:pt idx="11">
                  <c:v>376382</c:v>
                </c:pt>
                <c:pt idx="12" formatCode="0">
                  <c:v>390257</c:v>
                </c:pt>
              </c:numCache>
            </c:numRef>
          </c:val>
        </c:ser>
        <c:ser>
          <c:idx val="1"/>
          <c:order val="1"/>
          <c:spPr>
            <a:solidFill>
              <a:srgbClr val="00CCFF"/>
            </a:solidFill>
          </c:spPr>
          <c:dLbls>
            <c:delete val="1"/>
          </c:dLbls>
          <c:cat>
            <c:strRef>
              <c:f>Sheet1!$B$1:$N$1</c:f>
              <c:strCache>
                <c:ptCount val="13"/>
                <c:pt idx="0">
                  <c:v>'01-02</c:v>
                </c:pt>
                <c:pt idx="1">
                  <c:v>'02-03</c:v>
                </c:pt>
                <c:pt idx="2">
                  <c:v>'03-04</c:v>
                </c:pt>
                <c:pt idx="3">
                  <c:v>'04-05</c:v>
                </c:pt>
                <c:pt idx="4">
                  <c:v>'05-06</c:v>
                </c:pt>
                <c:pt idx="5">
                  <c:v>'06-07</c:v>
                </c:pt>
                <c:pt idx="6">
                  <c:v>'07-08</c:v>
                </c:pt>
                <c:pt idx="7">
                  <c:v>'08-09</c:v>
                </c:pt>
                <c:pt idx="8">
                  <c:v>'09-10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105934</c:v>
                </c:pt>
                <c:pt idx="1">
                  <c:v>118299</c:v>
                </c:pt>
                <c:pt idx="2">
                  <c:v>148392</c:v>
                </c:pt>
                <c:pt idx="3">
                  <c:v>174219</c:v>
                </c:pt>
                <c:pt idx="4">
                  <c:v>195009</c:v>
                </c:pt>
                <c:pt idx="5">
                  <c:v>226608</c:v>
                </c:pt>
                <c:pt idx="6">
                  <c:v>252400</c:v>
                </c:pt>
                <c:pt idx="7">
                  <c:v>277394</c:v>
                </c:pt>
                <c:pt idx="8">
                  <c:v>337939</c:v>
                </c:pt>
                <c:pt idx="9">
                  <c:v>380307</c:v>
                </c:pt>
                <c:pt idx="10">
                  <c:v>420100</c:v>
                </c:pt>
                <c:pt idx="11">
                  <c:v>424440</c:v>
                </c:pt>
                <c:pt idx="12">
                  <c:v>432239</c:v>
                </c:pt>
              </c:numCache>
            </c:numRef>
          </c:val>
        </c:ser>
        <c:dLbls>
          <c:showVal val="1"/>
        </c:dLbls>
        <c:gapDepth val="0"/>
        <c:shape val="box"/>
        <c:axId val="78676352"/>
        <c:axId val="78677888"/>
        <c:axId val="0"/>
      </c:bar3DChart>
      <c:catAx>
        <c:axId val="7867635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477" b="1">
                <a:solidFill>
                  <a:srgbClr val="0000FF"/>
                </a:solidFill>
              </a:defRPr>
            </a:pPr>
            <a:endParaRPr lang="en-US"/>
          </a:p>
        </c:txPr>
        <c:crossAx val="78677888"/>
        <c:crosses val="autoZero"/>
        <c:auto val="1"/>
        <c:lblAlgn val="ctr"/>
        <c:lblOffset val="100"/>
        <c:tickLblSkip val="1"/>
        <c:tickMarkSkip val="1"/>
      </c:catAx>
      <c:valAx>
        <c:axId val="78677888"/>
        <c:scaling>
          <c:orientation val="minMax"/>
          <c:max val="45000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292" b="1">
                <a:solidFill>
                  <a:srgbClr val="0000FF"/>
                </a:solidFill>
              </a:defRPr>
            </a:pPr>
            <a:endParaRPr lang="en-US"/>
          </a:p>
        </c:txPr>
        <c:crossAx val="78676352"/>
        <c:crosses val="autoZero"/>
        <c:crossBetween val="between"/>
        <c:majorUnit val="25000"/>
        <c:minorUnit val="5000"/>
        <c:dispUnits>
          <c:builtInUnit val="thousands"/>
        </c:dispUnits>
      </c:valAx>
      <c:spPr>
        <a:noFill/>
        <a:ln w="23444">
          <a:noFill/>
        </a:ln>
      </c:spPr>
    </c:plotArea>
    <c:plotVisOnly val="1"/>
    <c:dispBlanksAs val="gap"/>
  </c:chart>
  <c:txPr>
    <a:bodyPr/>
    <a:lstStyle/>
    <a:p>
      <a:pPr>
        <a:defRPr sz="1661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26"/>
  <c:chart>
    <c:title>
      <c:tx>
        <c:rich>
          <a:bodyPr/>
          <a:lstStyle/>
          <a:p>
            <a:pPr>
              <a:defRPr sz="3200" u="sng">
                <a:solidFill>
                  <a:srgbClr val="0000FF"/>
                </a:solidFill>
              </a:defRPr>
            </a:pPr>
            <a:r>
              <a:rPr lang="en-US" sz="3200" u="sng" dirty="0" smtClean="0">
                <a:solidFill>
                  <a:srgbClr val="0000FF"/>
                </a:solidFill>
              </a:rPr>
              <a:t>MILK PROCUREMENT FOR 2013-14</a:t>
            </a:r>
          </a:p>
          <a:p>
            <a:pPr>
              <a:defRPr sz="3200" u="sng">
                <a:solidFill>
                  <a:srgbClr val="0000FF"/>
                </a:solidFill>
              </a:defRPr>
            </a:pPr>
            <a:r>
              <a:rPr lang="en-US" sz="2000" u="sng" dirty="0" smtClean="0">
                <a:solidFill>
                  <a:srgbClr val="0000FF"/>
                </a:solidFill>
              </a:rPr>
              <a:t>(</a:t>
            </a:r>
            <a:r>
              <a:rPr lang="en-US" sz="2400" u="sng" dirty="0" smtClean="0">
                <a:solidFill>
                  <a:srgbClr val="0000FF"/>
                </a:solidFill>
              </a:rPr>
              <a:t>KPD)</a:t>
            </a:r>
            <a:endParaRPr lang="en-US" sz="2400" u="sng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23841669791276199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PROC</c:v>
                </c:pt>
              </c:strCache>
            </c:strRef>
          </c:tx>
          <c:dPt>
            <c:idx val="0"/>
            <c:spPr>
              <a:solidFill>
                <a:srgbClr val="00CC99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66FF"/>
              </a:solidFill>
            </c:spPr>
          </c:dPt>
          <c:dPt>
            <c:idx val="4"/>
            <c:spPr>
              <a:solidFill>
                <a:srgbClr val="CC9900"/>
              </a:solidFill>
            </c:spPr>
          </c:dPt>
          <c:dPt>
            <c:idx val="6"/>
            <c:spPr>
              <a:solidFill>
                <a:schemeClr val="bg2"/>
              </a:solidFill>
            </c:spPr>
          </c:dPt>
          <c:dPt>
            <c:idx val="7"/>
            <c:spPr>
              <a:solidFill>
                <a:srgbClr val="9933FF"/>
              </a:solidFill>
            </c:spPr>
          </c:dPt>
          <c:dPt>
            <c:idx val="10"/>
            <c:spPr>
              <a:solidFill>
                <a:schemeClr val="bg1"/>
              </a:solidFill>
            </c:spPr>
          </c:dPt>
          <c:dPt>
            <c:idx val="11"/>
            <c:spPr>
              <a:solidFill>
                <a:schemeClr val="bg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estFit"/>
            <c:showVal val="1"/>
            <c:showLeaderLines val="1"/>
          </c:dLbls>
          <c:cat>
            <c:strRef>
              <c:f>Sheet1!$B$1:$M$1</c:f>
              <c:strCache>
                <c:ptCount val="12"/>
                <c:pt idx="0">
                  <c:v>CUTTACK</c:v>
                </c:pt>
                <c:pt idx="1">
                  <c:v>DHENKANAL</c:v>
                </c:pt>
                <c:pt idx="2">
                  <c:v>KEONJHAR</c:v>
                </c:pt>
                <c:pt idx="3">
                  <c:v>PUMUL</c:v>
                </c:pt>
                <c:pt idx="4">
                  <c:v>SRMUL</c:v>
                </c:pt>
                <c:pt idx="5">
                  <c:v>BBAMUL</c:v>
                </c:pt>
                <c:pt idx="6">
                  <c:v>GGGMU</c:v>
                </c:pt>
                <c:pt idx="7">
                  <c:v>KMNR</c:v>
                </c:pt>
                <c:pt idx="8">
                  <c:v>BKN</c:v>
                </c:pt>
                <c:pt idx="9">
                  <c:v>BDKM</c:v>
                </c:pt>
                <c:pt idx="10">
                  <c:v>SUNDERGARH</c:v>
                </c:pt>
                <c:pt idx="11">
                  <c:v>MAYURBHANJ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182930.08333333328</c:v>
                </c:pt>
                <c:pt idx="1">
                  <c:v>2401.4166666666647</c:v>
                </c:pt>
                <c:pt idx="2">
                  <c:v>5531.75</c:v>
                </c:pt>
                <c:pt idx="3">
                  <c:v>70446</c:v>
                </c:pt>
                <c:pt idx="4">
                  <c:v>52024</c:v>
                </c:pt>
                <c:pt idx="5">
                  <c:v>33957</c:v>
                </c:pt>
                <c:pt idx="6">
                  <c:v>9603.833333333323</c:v>
                </c:pt>
                <c:pt idx="7">
                  <c:v>13709</c:v>
                </c:pt>
                <c:pt idx="8">
                  <c:v>17797.333333333296</c:v>
                </c:pt>
                <c:pt idx="9">
                  <c:v>782.5</c:v>
                </c:pt>
                <c:pt idx="10">
                  <c:v>3.3333333333333335</c:v>
                </c:pt>
                <c:pt idx="11">
                  <c:v>1071.1666666666667</c:v>
                </c:pt>
              </c:numCache>
            </c:numRef>
          </c:val>
        </c:ser>
        <c:dLbls/>
        <c:firstSliceAng val="0"/>
      </c:pieChart>
    </c:plotArea>
    <c:legend>
      <c:legendPos val="r"/>
      <c:txPr>
        <a:bodyPr/>
        <a:lstStyle/>
        <a:p>
          <a:pPr>
            <a:defRPr sz="1800" b="1">
              <a:solidFill>
                <a:srgbClr val="0000FF"/>
              </a:solidFill>
            </a:defRPr>
          </a:pPr>
          <a:endParaRPr lang="en-US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26"/>
  <c:chart>
    <c:title>
      <c:tx>
        <c:rich>
          <a:bodyPr/>
          <a:lstStyle/>
          <a:p>
            <a:pPr>
              <a:defRPr sz="3200" u="sng">
                <a:solidFill>
                  <a:srgbClr val="0000FF"/>
                </a:solidFill>
              </a:defRPr>
            </a:pPr>
            <a:r>
              <a:rPr lang="en-US" sz="3200" u="sng" dirty="0" smtClean="0">
                <a:solidFill>
                  <a:srgbClr val="0000FF"/>
                </a:solidFill>
              </a:rPr>
              <a:t>MILK MARKETING FOR 2013-14</a:t>
            </a:r>
          </a:p>
          <a:p>
            <a:pPr>
              <a:defRPr sz="3200" u="sng">
                <a:solidFill>
                  <a:srgbClr val="0000FF"/>
                </a:solidFill>
              </a:defRPr>
            </a:pPr>
            <a:r>
              <a:rPr lang="en-US" sz="2000" u="sng" dirty="0" smtClean="0">
                <a:solidFill>
                  <a:srgbClr val="0000FF"/>
                </a:solidFill>
              </a:rPr>
              <a:t>(</a:t>
            </a:r>
            <a:r>
              <a:rPr lang="en-US" sz="2400" u="sng" dirty="0" smtClean="0">
                <a:solidFill>
                  <a:srgbClr val="0000FF"/>
                </a:solidFill>
              </a:rPr>
              <a:t>LPD)</a:t>
            </a:r>
            <a:endParaRPr lang="en-US" sz="2400" u="sng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23841669791276207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MKTG</c:v>
                </c:pt>
              </c:strCache>
            </c:strRef>
          </c:tx>
          <c:dPt>
            <c:idx val="0"/>
            <c:spPr>
              <a:solidFill>
                <a:srgbClr val="00CC99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66FF"/>
              </a:solidFill>
            </c:spPr>
          </c:dPt>
          <c:dPt>
            <c:idx val="4"/>
            <c:spPr>
              <a:solidFill>
                <a:srgbClr val="CC9900"/>
              </a:solidFill>
            </c:spPr>
          </c:dPt>
          <c:dPt>
            <c:idx val="6"/>
            <c:spPr>
              <a:solidFill>
                <a:schemeClr val="bg2"/>
              </a:solidFill>
            </c:spPr>
          </c:dPt>
          <c:dPt>
            <c:idx val="7"/>
            <c:spPr>
              <a:solidFill>
                <a:srgbClr val="9933FF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estFit"/>
            <c:showVal val="1"/>
            <c:showLeaderLines val="1"/>
          </c:dLbls>
          <c:cat>
            <c:strRef>
              <c:f>Sheet1!$B$1:$J$1</c:f>
              <c:strCache>
                <c:ptCount val="9"/>
                <c:pt idx="0">
                  <c:v>BHUBANESWAR</c:v>
                </c:pt>
                <c:pt idx="1">
                  <c:v>ROURKELA</c:v>
                </c:pt>
                <c:pt idx="2">
                  <c:v>SAMBALPUR</c:v>
                </c:pt>
                <c:pt idx="3">
                  <c:v>BALASORE</c:v>
                </c:pt>
                <c:pt idx="4">
                  <c:v>DHENKANAL</c:v>
                </c:pt>
                <c:pt idx="5">
                  <c:v>JEYPORE</c:v>
                </c:pt>
                <c:pt idx="6">
                  <c:v>BHAWANIPATNA</c:v>
                </c:pt>
                <c:pt idx="7">
                  <c:v>KEONJHAR</c:v>
                </c:pt>
                <c:pt idx="8">
                  <c:v>BERHAMPUR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202430.16666666666</c:v>
                </c:pt>
                <c:pt idx="1">
                  <c:v>36670.5</c:v>
                </c:pt>
                <c:pt idx="2">
                  <c:v>47793.916666666664</c:v>
                </c:pt>
                <c:pt idx="3">
                  <c:v>49283</c:v>
                </c:pt>
                <c:pt idx="4">
                  <c:v>18530.166666666657</c:v>
                </c:pt>
                <c:pt idx="5">
                  <c:v>14964</c:v>
                </c:pt>
                <c:pt idx="6">
                  <c:v>15628.833333333327</c:v>
                </c:pt>
                <c:pt idx="7">
                  <c:v>18965.5</c:v>
                </c:pt>
                <c:pt idx="8">
                  <c:v>27972.5</c:v>
                </c:pt>
              </c:numCache>
            </c:numRef>
          </c:val>
        </c:ser>
        <c:dLbls/>
        <c:firstSliceAng val="0"/>
      </c:pieChart>
    </c:plotArea>
    <c:legend>
      <c:legendPos val="r"/>
      <c:txPr>
        <a:bodyPr/>
        <a:lstStyle/>
        <a:p>
          <a:pPr>
            <a:defRPr sz="1600" b="1">
              <a:solidFill>
                <a:srgbClr val="0000FF"/>
              </a:solidFill>
            </a:defRPr>
          </a:pPr>
          <a:endParaRPr lang="en-US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28"/>
  <c:chart>
    <c:plotArea>
      <c:layout>
        <c:manualLayout>
          <c:layoutTarget val="inner"/>
          <c:xMode val="edge"/>
          <c:yMode val="edge"/>
          <c:x val="6.0728548354532612E-2"/>
          <c:y val="4.5023700395659477E-2"/>
          <c:w val="0.92248908296943233"/>
          <c:h val="0.86018957345972979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  <a:tileRect/>
            </a:gradFill>
          </c:spPr>
          <c:dLbls>
            <c:dLbl>
              <c:idx val="0"/>
              <c:layout>
                <c:manualLayout>
                  <c:x val="2.3738165441222659E-3"/>
                  <c:y val="-3.194887413141420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4471534608728319E-3"/>
                  <c:y val="-1.783972810500603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3.0847173523308696E-3"/>
                  <c:y val="-1.5171516192222489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3.6304660215535746E-3"/>
                  <c:y val="-3.4403771343676982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4.1763268562429396E-3"/>
                  <c:y val="-8.0957538315068658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3.6304846341637218E-3"/>
                  <c:y val="-1.7531789126910842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4.1763454688529813E-3"/>
                  <c:y val="-1.1915542636112525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3.6305032467740437E-3"/>
                  <c:y val="-1.3598067430508011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9044814561095826E-4"/>
                  <c:y val="-2.61383560608718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92"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Sheet1!$V$1:$AE$1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13-14</c:v>
                </c:pt>
              </c:strCache>
            </c:strRef>
          </c:cat>
          <c:val>
            <c:numRef>
              <c:f>Sheet1!$V$2:$AE$2</c:f>
              <c:numCache>
                <c:formatCode>General</c:formatCode>
                <c:ptCount val="10"/>
                <c:pt idx="0">
                  <c:v>2604</c:v>
                </c:pt>
                <c:pt idx="1">
                  <c:v>3377</c:v>
                </c:pt>
                <c:pt idx="2">
                  <c:v>3822</c:v>
                </c:pt>
                <c:pt idx="3">
                  <c:v>4387</c:v>
                </c:pt>
                <c:pt idx="4">
                  <c:v>4625</c:v>
                </c:pt>
                <c:pt idx="5">
                  <c:v>4684</c:v>
                </c:pt>
                <c:pt idx="6">
                  <c:v>4835</c:v>
                </c:pt>
                <c:pt idx="7">
                  <c:v>5022</c:v>
                </c:pt>
                <c:pt idx="8">
                  <c:v>5155</c:v>
                </c:pt>
                <c:pt idx="9">
                  <c:v>5281</c:v>
                </c:pt>
              </c:numCache>
            </c:numRef>
          </c:val>
        </c:ser>
        <c:dLbls/>
        <c:axId val="80286464"/>
        <c:axId val="80288000"/>
      </c:barChart>
      <c:catAx>
        <c:axId val="802864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92" b="1">
                <a:solidFill>
                  <a:srgbClr val="0000FF"/>
                </a:solidFill>
              </a:defRPr>
            </a:pPr>
            <a:endParaRPr lang="en-US"/>
          </a:p>
        </c:txPr>
        <c:crossAx val="80288000"/>
        <c:crossesAt val="0"/>
        <c:auto val="1"/>
        <c:lblAlgn val="ctr"/>
        <c:lblOffset val="100"/>
        <c:tickLblSkip val="1"/>
        <c:tickMarkSkip val="1"/>
      </c:catAx>
      <c:valAx>
        <c:axId val="80288000"/>
        <c:scaling>
          <c:orientation val="minMax"/>
          <c:max val="6000"/>
          <c:min val="500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477" b="1">
                <a:solidFill>
                  <a:srgbClr val="C00000"/>
                </a:solidFill>
              </a:defRPr>
            </a:pPr>
            <a:endParaRPr lang="en-US"/>
          </a:p>
        </c:txPr>
        <c:crossAx val="80286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61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26"/>
  <c:chart>
    <c:title>
      <c:tx>
        <c:rich>
          <a:bodyPr/>
          <a:lstStyle/>
          <a:p>
            <a:pPr>
              <a:defRPr sz="2400" u="sng">
                <a:solidFill>
                  <a:srgbClr val="0000FF"/>
                </a:solidFill>
              </a:defRPr>
            </a:pPr>
            <a:r>
              <a:rPr lang="en-US" sz="2400" u="sng" dirty="0">
                <a:solidFill>
                  <a:srgbClr val="0000FF"/>
                </a:solidFill>
              </a:rPr>
              <a:t>DAIRY  COOPERATIVE  </a:t>
            </a:r>
            <a:r>
              <a:rPr lang="en-US" sz="2400" u="sng" dirty="0" smtClean="0">
                <a:solidFill>
                  <a:srgbClr val="0000FF"/>
                </a:solidFill>
              </a:rPr>
              <a:t>SOCIETIES AS ON MAR-13  </a:t>
            </a:r>
            <a:r>
              <a:rPr lang="en-US" sz="2400" u="sng" dirty="0">
                <a:solidFill>
                  <a:srgbClr val="0000FF"/>
                </a:solidFill>
              </a:rPr>
              <a:t>(ORGANISED)</a:t>
            </a:r>
          </a:p>
        </c:rich>
      </c:tx>
      <c:layout>
        <c:manualLayout>
          <c:xMode val="edge"/>
          <c:yMode val="edge"/>
          <c:x val="0.19888888888888911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DCS(o)</c:v>
                </c:pt>
              </c:strCache>
            </c:strRef>
          </c:tx>
          <c:dPt>
            <c:idx val="0"/>
            <c:spPr>
              <a:solidFill>
                <a:srgbClr val="00CC99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66FF"/>
              </a:solidFill>
            </c:spPr>
          </c:dPt>
          <c:dPt>
            <c:idx val="4"/>
            <c:spPr>
              <a:solidFill>
                <a:srgbClr val="CC9900"/>
              </a:solidFill>
            </c:spPr>
          </c:dPt>
          <c:dPt>
            <c:idx val="7"/>
            <c:spPr>
              <a:solidFill>
                <a:srgbClr val="9933FF"/>
              </a:solidFill>
            </c:spPr>
          </c:dPt>
          <c:dPt>
            <c:idx val="10"/>
            <c:spPr>
              <a:solidFill>
                <a:srgbClr val="66CCFF"/>
              </a:solidFill>
            </c:spPr>
          </c:dPt>
          <c:dPt>
            <c:idx val="1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estFit"/>
            <c:showVal val="1"/>
            <c:showLeaderLines val="1"/>
          </c:dLbls>
          <c:cat>
            <c:strRef>
              <c:f>Sheet1!$B$1:$M$1</c:f>
              <c:strCache>
                <c:ptCount val="12"/>
                <c:pt idx="0">
                  <c:v>CMU</c:v>
                </c:pt>
                <c:pt idx="1">
                  <c:v>DMU</c:v>
                </c:pt>
                <c:pt idx="2">
                  <c:v>KMU</c:v>
                </c:pt>
                <c:pt idx="3">
                  <c:v>PUMUL</c:v>
                </c:pt>
                <c:pt idx="4">
                  <c:v>SRMUL</c:v>
                </c:pt>
                <c:pt idx="5">
                  <c:v>BMU</c:v>
                </c:pt>
                <c:pt idx="6">
                  <c:v>MBJ</c:v>
                </c:pt>
                <c:pt idx="7">
                  <c:v>GMU</c:v>
                </c:pt>
                <c:pt idx="8">
                  <c:v>KMNR</c:v>
                </c:pt>
                <c:pt idx="9">
                  <c:v>BKN</c:v>
                </c:pt>
                <c:pt idx="10">
                  <c:v>BD/  KM</c:v>
                </c:pt>
                <c:pt idx="11">
                  <c:v>SND.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1433</c:v>
                </c:pt>
                <c:pt idx="1">
                  <c:v>206</c:v>
                </c:pt>
                <c:pt idx="2">
                  <c:v>145</c:v>
                </c:pt>
                <c:pt idx="3">
                  <c:v>1192</c:v>
                </c:pt>
                <c:pt idx="4">
                  <c:v>513</c:v>
                </c:pt>
                <c:pt idx="5">
                  <c:v>518</c:v>
                </c:pt>
                <c:pt idx="6">
                  <c:v>85</c:v>
                </c:pt>
                <c:pt idx="7">
                  <c:v>257</c:v>
                </c:pt>
                <c:pt idx="8">
                  <c:v>390</c:v>
                </c:pt>
                <c:pt idx="9">
                  <c:v>366</c:v>
                </c:pt>
                <c:pt idx="10">
                  <c:v>114</c:v>
                </c:pt>
                <c:pt idx="11">
                  <c:v>62</c:v>
                </c:pt>
              </c:numCache>
            </c:numRef>
          </c:val>
        </c:ser>
        <c:dLbls/>
        <c:firstSliceAng val="0"/>
      </c:pieChart>
    </c:plotArea>
    <c:legend>
      <c:legendPos val="r"/>
      <c:txPr>
        <a:bodyPr/>
        <a:lstStyle/>
        <a:p>
          <a:pPr>
            <a:defRPr sz="1600" b="1">
              <a:solidFill>
                <a:srgbClr val="0000FF"/>
              </a:solidFill>
            </a:defRPr>
          </a:pPr>
          <a:endParaRPr lang="en-US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 sz="3600" u="sng">
                <a:solidFill>
                  <a:srgbClr val="0000FF"/>
                </a:solidFill>
              </a:defRPr>
            </a:pPr>
            <a:r>
              <a:rPr lang="en-US" sz="3600" u="sng" dirty="0">
                <a:solidFill>
                  <a:srgbClr val="0000FF"/>
                </a:solidFill>
              </a:rPr>
              <a:t>AI DONE FOR </a:t>
            </a:r>
            <a:r>
              <a:rPr lang="en-US" sz="3600" u="sng" dirty="0" smtClean="0">
                <a:solidFill>
                  <a:srgbClr val="0000FF"/>
                </a:solidFill>
              </a:rPr>
              <a:t>2013-14</a:t>
            </a:r>
            <a:endParaRPr lang="en-US" sz="3600" u="sng" dirty="0">
              <a:solidFill>
                <a:srgbClr val="0000FF"/>
              </a:solidFill>
            </a:endParaRPr>
          </a:p>
        </c:rich>
      </c:tx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 DONE</c:v>
                </c:pt>
              </c:strCache>
            </c:strRef>
          </c:tx>
          <c:dPt>
            <c:idx val="0"/>
            <c:spPr>
              <a:solidFill>
                <a:srgbClr val="50BC71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9933FF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estFit"/>
            <c:showVal val="1"/>
            <c:showLeaderLines val="1"/>
          </c:dLbls>
          <c:cat>
            <c:strRef>
              <c:f>Sheet1!$A$2:$A$11</c:f>
              <c:strCache>
                <c:ptCount val="10"/>
                <c:pt idx="0">
                  <c:v>Cuttack</c:v>
                </c:pt>
                <c:pt idx="1">
                  <c:v>Dhenkanal</c:v>
                </c:pt>
                <c:pt idx="2">
                  <c:v>Keonjhar</c:v>
                </c:pt>
                <c:pt idx="3">
                  <c:v>Puri</c:v>
                </c:pt>
                <c:pt idx="4">
                  <c:v>Sambalpur</c:v>
                </c:pt>
                <c:pt idx="5">
                  <c:v>BBAMUL</c:v>
                </c:pt>
                <c:pt idx="6">
                  <c:v>GGGMU</c:v>
                </c:pt>
                <c:pt idx="7">
                  <c:v>KMNR</c:v>
                </c:pt>
                <c:pt idx="8">
                  <c:v>BKN</c:v>
                </c:pt>
                <c:pt idx="9">
                  <c:v>BD/KM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140739</c:v>
                </c:pt>
                <c:pt idx="1">
                  <c:v>2450</c:v>
                </c:pt>
                <c:pt idx="2">
                  <c:v>4718</c:v>
                </c:pt>
                <c:pt idx="3">
                  <c:v>76409</c:v>
                </c:pt>
                <c:pt idx="4">
                  <c:v>41283</c:v>
                </c:pt>
                <c:pt idx="5">
                  <c:v>14544</c:v>
                </c:pt>
                <c:pt idx="6">
                  <c:v>2466</c:v>
                </c:pt>
                <c:pt idx="7">
                  <c:v>4477</c:v>
                </c:pt>
                <c:pt idx="8">
                  <c:v>9251</c:v>
                </c:pt>
                <c:pt idx="9">
                  <c:v>555</c:v>
                </c:pt>
              </c:numCache>
            </c:numRef>
          </c:val>
        </c:ser>
        <c:dLbls/>
      </c:pie3DChart>
    </c:plotArea>
    <c:legend>
      <c:legendPos val="r"/>
      <c:txPr>
        <a:bodyPr/>
        <a:lstStyle/>
        <a:p>
          <a:pPr>
            <a:defRPr b="1">
              <a:solidFill>
                <a:srgbClr val="0000FF"/>
              </a:solidFill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rgbClr val="EEECE1">
            <a:lumMod val="75000"/>
          </a:srgbClr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EEECE1">
            <a:lumMod val="75000"/>
          </a:srgbClr>
        </a:gs>
        <a:gs pos="100000">
          <a:srgbClr val="E6E6E6"/>
        </a:gs>
      </a:gsLst>
      <a:path path="shape">
        <a:fillToRect l="50000" t="50000" r="50000" b="50000"/>
      </a:path>
      <a:tileRect/>
    </a:gradFill>
  </c:spPr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34"/>
  <c:chart>
    <c:view3D>
      <c:rotX val="16"/>
      <c:hPercent val="62"/>
      <c:rotY val="44"/>
      <c:depthPercent val="100"/>
      <c:rAngAx val="1"/>
    </c:view3D>
    <c:plotArea>
      <c:layout>
        <c:manualLayout>
          <c:layoutTarget val="inner"/>
          <c:xMode val="edge"/>
          <c:yMode val="edge"/>
          <c:x val="9.2457796278650001E-2"/>
          <c:y val="6.7636751371987588E-2"/>
          <c:w val="0.9"/>
          <c:h val="0.80095923261393065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Sheet1!$B$1:$R$1</c:f>
              <c:strCache>
                <c:ptCount val="17"/>
                <c:pt idx="0">
                  <c:v>1997-98</c:v>
                </c:pt>
                <c:pt idx="1">
                  <c:v>1998-99</c:v>
                </c:pt>
                <c:pt idx="2">
                  <c:v>1999-00</c:v>
                </c:pt>
                <c:pt idx="3">
                  <c:v>2000-01</c:v>
                </c:pt>
                <c:pt idx="4">
                  <c:v>2001-02</c:v>
                </c:pt>
                <c:pt idx="5">
                  <c:v>2002-03</c:v>
                </c:pt>
                <c:pt idx="6">
                  <c:v>2003-04</c:v>
                </c:pt>
                <c:pt idx="7">
                  <c:v>2004-05</c:v>
                </c:pt>
                <c:pt idx="8">
                  <c:v>2005-06</c:v>
                </c:pt>
                <c:pt idx="9">
                  <c:v>2006-07</c:v>
                </c:pt>
                <c:pt idx="10">
                  <c:v>2007-08</c:v>
                </c:pt>
                <c:pt idx="11">
                  <c:v>2008-09</c:v>
                </c:pt>
                <c:pt idx="12">
                  <c:v>2009-10</c:v>
                </c:pt>
                <c:pt idx="13">
                  <c:v>2010-11 </c:v>
                </c:pt>
                <c:pt idx="14">
                  <c:v>2011-12</c:v>
                </c:pt>
                <c:pt idx="15">
                  <c:v>2012-13</c:v>
                </c:pt>
                <c:pt idx="16">
                  <c:v>2013-14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8327.4599999999882</c:v>
                </c:pt>
                <c:pt idx="1">
                  <c:v>7444.0250000000024</c:v>
                </c:pt>
                <c:pt idx="2">
                  <c:v>8246.5300000000007</c:v>
                </c:pt>
                <c:pt idx="3">
                  <c:v>8966.1149999999943</c:v>
                </c:pt>
                <c:pt idx="4">
                  <c:v>12019</c:v>
                </c:pt>
                <c:pt idx="5">
                  <c:v>9360</c:v>
                </c:pt>
                <c:pt idx="6">
                  <c:v>11413</c:v>
                </c:pt>
                <c:pt idx="7">
                  <c:v>12291</c:v>
                </c:pt>
                <c:pt idx="8">
                  <c:v>19518</c:v>
                </c:pt>
                <c:pt idx="9">
                  <c:v>31459</c:v>
                </c:pt>
                <c:pt idx="10">
                  <c:v>41380</c:v>
                </c:pt>
                <c:pt idx="11">
                  <c:v>42915</c:v>
                </c:pt>
                <c:pt idx="12">
                  <c:v>34572</c:v>
                </c:pt>
                <c:pt idx="13">
                  <c:v>43304</c:v>
                </c:pt>
                <c:pt idx="14">
                  <c:v>57866</c:v>
                </c:pt>
                <c:pt idx="15">
                  <c:v>57953</c:v>
                </c:pt>
                <c:pt idx="16">
                  <c:v>57552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Sheet1!$B$1:$R$1</c:f>
              <c:strCache>
                <c:ptCount val="17"/>
                <c:pt idx="0">
                  <c:v>1997-98</c:v>
                </c:pt>
                <c:pt idx="1">
                  <c:v>1998-99</c:v>
                </c:pt>
                <c:pt idx="2">
                  <c:v>1999-00</c:v>
                </c:pt>
                <c:pt idx="3">
                  <c:v>2000-01</c:v>
                </c:pt>
                <c:pt idx="4">
                  <c:v>2001-02</c:v>
                </c:pt>
                <c:pt idx="5">
                  <c:v>2002-03</c:v>
                </c:pt>
                <c:pt idx="6">
                  <c:v>2003-04</c:v>
                </c:pt>
                <c:pt idx="7">
                  <c:v>2004-05</c:v>
                </c:pt>
                <c:pt idx="8">
                  <c:v>2005-06</c:v>
                </c:pt>
                <c:pt idx="9">
                  <c:v>2006-07</c:v>
                </c:pt>
                <c:pt idx="10">
                  <c:v>2007-08</c:v>
                </c:pt>
                <c:pt idx="11">
                  <c:v>2008-09</c:v>
                </c:pt>
                <c:pt idx="12">
                  <c:v>2009-10</c:v>
                </c:pt>
                <c:pt idx="13">
                  <c:v>2010-11 </c:v>
                </c:pt>
                <c:pt idx="14">
                  <c:v>2011-12</c:v>
                </c:pt>
                <c:pt idx="15">
                  <c:v>2012-13</c:v>
                </c:pt>
                <c:pt idx="16">
                  <c:v>2013-14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7339</c:v>
                </c:pt>
                <c:pt idx="1">
                  <c:v>6733</c:v>
                </c:pt>
                <c:pt idx="2">
                  <c:v>6522</c:v>
                </c:pt>
                <c:pt idx="3">
                  <c:v>7575</c:v>
                </c:pt>
                <c:pt idx="4">
                  <c:v>7494</c:v>
                </c:pt>
                <c:pt idx="5">
                  <c:v>8050</c:v>
                </c:pt>
                <c:pt idx="6">
                  <c:v>8023</c:v>
                </c:pt>
                <c:pt idx="7">
                  <c:v>10969</c:v>
                </c:pt>
                <c:pt idx="8">
                  <c:v>17343</c:v>
                </c:pt>
                <c:pt idx="9">
                  <c:v>28352</c:v>
                </c:pt>
                <c:pt idx="10">
                  <c:v>36263</c:v>
                </c:pt>
                <c:pt idx="11">
                  <c:v>37821</c:v>
                </c:pt>
                <c:pt idx="12">
                  <c:v>34563</c:v>
                </c:pt>
                <c:pt idx="13">
                  <c:v>43392</c:v>
                </c:pt>
                <c:pt idx="14">
                  <c:v>60009</c:v>
                </c:pt>
                <c:pt idx="15">
                  <c:v>58063</c:v>
                </c:pt>
                <c:pt idx="16">
                  <c:v>57508</c:v>
                </c:pt>
              </c:numCache>
            </c:numRef>
          </c:val>
        </c:ser>
        <c:dLbls/>
        <c:gapDepth val="0"/>
        <c:shape val="box"/>
        <c:axId val="80582144"/>
        <c:axId val="80583680"/>
        <c:axId val="0"/>
      </c:bar3DChart>
      <c:catAx>
        <c:axId val="8058214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108" b="1">
                <a:solidFill>
                  <a:srgbClr val="0000FF"/>
                </a:solidFill>
              </a:defRPr>
            </a:pPr>
            <a:endParaRPr lang="en-US"/>
          </a:p>
        </c:txPr>
        <c:crossAx val="80583680"/>
        <c:crosses val="autoZero"/>
        <c:auto val="1"/>
        <c:lblAlgn val="ctr"/>
        <c:lblOffset val="100"/>
        <c:tickLblSkip val="1"/>
        <c:tickMarkSkip val="1"/>
      </c:catAx>
      <c:valAx>
        <c:axId val="80583680"/>
        <c:scaling>
          <c:orientation val="minMax"/>
          <c:max val="7000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00FF"/>
                </a:solidFill>
              </a:defRPr>
            </a:pPr>
            <a:endParaRPr lang="en-US"/>
          </a:p>
        </c:txPr>
        <c:crossAx val="80582144"/>
        <c:crosses val="autoZero"/>
        <c:crossBetween val="between"/>
        <c:majorUnit val="10000"/>
        <c:minorUnit val="5000"/>
        <c:dispUnits>
          <c:builtInUnit val="thousands"/>
        </c:dispUnits>
      </c:valAx>
      <c:spPr>
        <a:noFill/>
        <a:ln w="23450">
          <a:noFill/>
        </a:ln>
      </c:spPr>
    </c:plotArea>
    <c:plotVisOnly val="1"/>
    <c:dispBlanksAs val="gap"/>
  </c:chart>
  <c:txPr>
    <a:bodyPr/>
    <a:lstStyle/>
    <a:p>
      <a:pPr>
        <a:defRPr sz="1662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32"/>
  <c:chart>
    <c:view3D>
      <c:rotX val="16"/>
      <c:hPercent val="62"/>
      <c:rotY val="44"/>
      <c:depthPercent val="100"/>
      <c:rAngAx val="1"/>
    </c:view3D>
    <c:plotArea>
      <c:layout>
        <c:manualLayout>
          <c:layoutTarget val="inner"/>
          <c:xMode val="edge"/>
          <c:yMode val="edge"/>
          <c:x val="6.2818428713780933E-2"/>
          <c:y val="0.10267779008493066"/>
          <c:w val="0.90634920634921956"/>
          <c:h val="0.80575539568346533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>
                    <a:solidFill>
                      <a:srgbClr val="6633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Sheet1!$B$1:$N$1</c:f>
              <c:strCache>
                <c:ptCount val="13"/>
                <c:pt idx="0">
                  <c:v>'01-02</c:v>
                </c:pt>
                <c:pt idx="1">
                  <c:v>'02-03</c:v>
                </c:pt>
                <c:pt idx="2">
                  <c:v>'03-04</c:v>
                </c:pt>
                <c:pt idx="3">
                  <c:v>'04-05</c:v>
                </c:pt>
                <c:pt idx="4">
                  <c:v>'05-06</c:v>
                </c:pt>
                <c:pt idx="5">
                  <c:v>'06-07</c:v>
                </c:pt>
                <c:pt idx="6">
                  <c:v>'07-08</c:v>
                </c:pt>
                <c:pt idx="7">
                  <c:v>'08-09</c:v>
                </c:pt>
                <c:pt idx="8">
                  <c:v>'09-10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</c:strCache>
            </c:strRef>
          </c:cat>
          <c:val>
            <c:numRef>
              <c:f>Sheet1!$B$2:$N$2</c:f>
              <c:numCache>
                <c:formatCode>0.00</c:formatCode>
                <c:ptCount val="13"/>
                <c:pt idx="0">
                  <c:v>6928.06</c:v>
                </c:pt>
                <c:pt idx="1">
                  <c:v>7389.39</c:v>
                </c:pt>
                <c:pt idx="2">
                  <c:v>8756.52</c:v>
                </c:pt>
                <c:pt idx="3">
                  <c:v>10968.28</c:v>
                </c:pt>
                <c:pt idx="4">
                  <c:v>14945.93</c:v>
                </c:pt>
                <c:pt idx="5">
                  <c:v>17058.3</c:v>
                </c:pt>
                <c:pt idx="6">
                  <c:v>21420.16</c:v>
                </c:pt>
                <c:pt idx="7">
                  <c:v>26946.03</c:v>
                </c:pt>
                <c:pt idx="8">
                  <c:v>31596.3</c:v>
                </c:pt>
                <c:pt idx="9">
                  <c:v>38640.520000000004</c:v>
                </c:pt>
                <c:pt idx="10">
                  <c:v>46595.42</c:v>
                </c:pt>
                <c:pt idx="11">
                  <c:v>52313.13</c:v>
                </c:pt>
                <c:pt idx="12">
                  <c:v>59871.89</c:v>
                </c:pt>
              </c:numCache>
            </c:numRef>
          </c:val>
        </c:ser>
        <c:dLbls>
          <c:showVal val="1"/>
        </c:dLbls>
        <c:gapDepth val="0"/>
        <c:shape val="box"/>
        <c:axId val="80675584"/>
        <c:axId val="80677120"/>
        <c:axId val="0"/>
      </c:bar3DChart>
      <c:catAx>
        <c:axId val="8067558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600" b="1">
                <a:solidFill>
                  <a:srgbClr val="0033CC"/>
                </a:solidFill>
              </a:defRPr>
            </a:pPr>
            <a:endParaRPr lang="en-US"/>
          </a:p>
        </c:txPr>
        <c:crossAx val="80677120"/>
        <c:crosses val="autoZero"/>
        <c:auto val="1"/>
        <c:lblAlgn val="ctr"/>
        <c:lblOffset val="100"/>
        <c:tickLblSkip val="1"/>
        <c:tickMarkSkip val="1"/>
      </c:catAx>
      <c:valAx>
        <c:axId val="80677120"/>
        <c:scaling>
          <c:orientation val="minMax"/>
        </c:scaling>
        <c:axPos val="l"/>
        <c:majorGridlines/>
        <c:numFmt formatCode="0.00" sourceLinked="1"/>
        <c:tickLblPos val="nextTo"/>
        <c:txPr>
          <a:bodyPr rot="0" vert="horz"/>
          <a:lstStyle/>
          <a:p>
            <a:pPr>
              <a:defRPr b="1">
                <a:solidFill>
                  <a:srgbClr val="0033CC"/>
                </a:solidFill>
              </a:defRPr>
            </a:pPr>
            <a:endParaRPr lang="en-US"/>
          </a:p>
        </c:txPr>
        <c:crossAx val="80675584"/>
        <c:crosses val="autoZero"/>
        <c:crossBetween val="between"/>
        <c:dispUnits>
          <c:builtInUnit val="thousands"/>
          <c:dispUnitsLbl/>
        </c:dispUnits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45"/>
  <c:chart>
    <c:view3D>
      <c:rotX val="16"/>
      <c:hPercent val="62"/>
      <c:rotY val="44"/>
      <c:depthPercent val="100"/>
      <c:rAngAx val="1"/>
    </c:view3D>
    <c:plotArea>
      <c:layout>
        <c:manualLayout>
          <c:layoutTarget val="inner"/>
          <c:xMode val="edge"/>
          <c:yMode val="edge"/>
          <c:x val="6.2818428713780933E-2"/>
          <c:y val="0.10267779008493066"/>
          <c:w val="0.90634920634921934"/>
          <c:h val="0.8057553956834651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Sheet1!$B$1:$N$1</c:f>
              <c:strCache>
                <c:ptCount val="13"/>
                <c:pt idx="0">
                  <c:v>'01-02</c:v>
                </c:pt>
                <c:pt idx="1">
                  <c:v>'02-03</c:v>
                </c:pt>
                <c:pt idx="2">
                  <c:v>'03-04</c:v>
                </c:pt>
                <c:pt idx="3">
                  <c:v>'04-05</c:v>
                </c:pt>
                <c:pt idx="4">
                  <c:v>'05-06</c:v>
                </c:pt>
                <c:pt idx="5">
                  <c:v>'06-07</c:v>
                </c:pt>
                <c:pt idx="6">
                  <c:v>'07-08</c:v>
                </c:pt>
                <c:pt idx="7">
                  <c:v>'08-09</c:v>
                </c:pt>
                <c:pt idx="8">
                  <c:v>'09-10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20.25</c:v>
                </c:pt>
                <c:pt idx="1">
                  <c:v>134.16999999999999</c:v>
                </c:pt>
                <c:pt idx="2">
                  <c:v>77.28</c:v>
                </c:pt>
                <c:pt idx="3">
                  <c:v>95.58</c:v>
                </c:pt>
                <c:pt idx="4">
                  <c:v>103.7</c:v>
                </c:pt>
                <c:pt idx="5">
                  <c:v>27.810000000000013</c:v>
                </c:pt>
                <c:pt idx="6">
                  <c:v>-229.42000000000004</c:v>
                </c:pt>
                <c:pt idx="7">
                  <c:v>280.44</c:v>
                </c:pt>
                <c:pt idx="8">
                  <c:v>338.06</c:v>
                </c:pt>
                <c:pt idx="9">
                  <c:v>226.26</c:v>
                </c:pt>
                <c:pt idx="10">
                  <c:v>-31.419999999999987</c:v>
                </c:pt>
                <c:pt idx="11">
                  <c:v>490.98999999999978</c:v>
                </c:pt>
                <c:pt idx="12" formatCode="0.00">
                  <c:v>271.42999999999978</c:v>
                </c:pt>
              </c:numCache>
            </c:numRef>
          </c:val>
        </c:ser>
        <c:dLbls>
          <c:showVal val="1"/>
        </c:dLbls>
        <c:gapDepth val="0"/>
        <c:shape val="box"/>
        <c:axId val="80735232"/>
        <c:axId val="111559424"/>
        <c:axId val="0"/>
      </c:bar3DChart>
      <c:catAx>
        <c:axId val="8073523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111559424"/>
        <c:crosses val="autoZero"/>
        <c:auto val="1"/>
        <c:lblAlgn val="ctr"/>
        <c:lblOffset val="100"/>
        <c:tickLblSkip val="1"/>
        <c:tickMarkSkip val="1"/>
      </c:catAx>
      <c:valAx>
        <c:axId val="11155942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0735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0.27926</cdr:y>
    </cdr:from>
    <cdr:to>
      <cdr:x>0.16129</cdr:x>
      <cdr:y>0.32595</cdr:y>
    </cdr:to>
    <cdr:sp macro="" textlink="">
      <cdr:nvSpPr>
        <cdr:cNvPr id="2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787275"/>
          <a:ext cx="1638131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endParaRPr lang="en-US" sz="1400" b="1" dirty="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0.10575</cdr:y>
    </cdr:from>
    <cdr:to>
      <cdr:x>0.05899</cdr:x>
      <cdr:y>0.77104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2157165" y="2550766"/>
          <a:ext cx="4314329" cy="584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990000"/>
              </a:solidFill>
            </a:rPr>
            <a:t>                                                    X  1000</a:t>
          </a:r>
          <a:endParaRPr lang="en-US" sz="1800" b="1" dirty="0">
            <a:solidFill>
              <a:srgbClr val="99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0.20952</cdr:x>
      <cdr:y>0.09091</cdr:y>
    </cdr:to>
    <cdr:pic>
      <cdr:nvPicPr>
        <cdr:cNvPr id="2" name="Picture 1" descr="OMFED3A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lum bright="-6000" contrast="96000"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1676400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0.20952</cdr:x>
      <cdr:y>0.09091</cdr:y>
    </cdr:to>
    <cdr:pic>
      <cdr:nvPicPr>
        <cdr:cNvPr id="2" name="Picture 1" descr="OMFED3A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lum bright="-6000" contrast="96000"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1676400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0.81667</cdr:x>
      <cdr:y>0.02985</cdr:y>
    </cdr:from>
    <cdr:to>
      <cdr:x>0.90225</cdr:x>
      <cdr:y>0.08411</cdr:y>
    </cdr:to>
    <cdr:sp macro="" textlink="">
      <cdr:nvSpPr>
        <cdr:cNvPr id="3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67600" y="152400"/>
          <a:ext cx="78257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tx2">
              <a:lumMod val="75000"/>
            </a:schemeClr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en-US" sz="1200" b="1" dirty="0" smtClean="0">
              <a:solidFill>
                <a:srgbClr val="009900"/>
              </a:solidFill>
              <a:latin typeface="+mn-lt"/>
              <a:cs typeface="Arial" pitchFamily="34" charset="0"/>
            </a:rPr>
            <a:t>267306</a:t>
          </a:r>
          <a:endParaRPr lang="en-US" sz="800" b="1" dirty="0">
            <a:solidFill>
              <a:srgbClr val="009900"/>
            </a:solidFill>
            <a:latin typeface="+mn-lt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1.70433E-7</cdr:y>
    </cdr:from>
    <cdr:to>
      <cdr:x>0.20725</cdr:x>
      <cdr:y>0.09091</cdr:y>
    </cdr:to>
    <cdr:pic>
      <cdr:nvPicPr>
        <cdr:cNvPr id="3" name="Picture 2" descr="OMFED3A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lum bright="-6000" contrast="96000"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"/>
          <a:ext cx="1658238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0.09172</cdr:x>
      <cdr:y>0.90576</cdr:y>
    </cdr:from>
    <cdr:to>
      <cdr:x>0.2828</cdr:x>
      <cdr:y>1</cdr:y>
    </cdr:to>
    <cdr:sp macro="" textlink="">
      <cdr:nvSpPr>
        <cdr:cNvPr id="4" name="TextBox 16"/>
        <cdr:cNvSpPr txBox="1"/>
      </cdr:nvSpPr>
      <cdr:spPr>
        <a:xfrm xmlns:a="http://schemas.openxmlformats.org/drawingml/2006/main">
          <a:off x="914400" y="6297613"/>
          <a:ext cx="19050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lnSpc>
              <a:spcPct val="200000"/>
            </a:lnSpc>
            <a:spcBef>
              <a:spcPct val="2000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pitchFamily="34" charset="0"/>
              <a:cs typeface="Times New Roman" pitchFamily="18" charset="0"/>
            </a:defRPr>
          </a:lvl1pPr>
          <a:lvl2pPr marL="457200" algn="l" rtl="0" eaLnBrk="0" fontAlgn="base" hangingPunct="0">
            <a:lnSpc>
              <a:spcPct val="200000"/>
            </a:lnSpc>
            <a:spcBef>
              <a:spcPct val="2000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pitchFamily="34" charset="0"/>
              <a:cs typeface="Times New Roman" pitchFamily="18" charset="0"/>
            </a:defRPr>
          </a:lvl2pPr>
          <a:lvl3pPr marL="914400" algn="l" rtl="0" eaLnBrk="0" fontAlgn="base" hangingPunct="0">
            <a:lnSpc>
              <a:spcPct val="200000"/>
            </a:lnSpc>
            <a:spcBef>
              <a:spcPct val="2000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pitchFamily="34" charset="0"/>
              <a:cs typeface="Times New Roman" pitchFamily="18" charset="0"/>
            </a:defRPr>
          </a:lvl3pPr>
          <a:lvl4pPr marL="1371600" algn="l" rtl="0" eaLnBrk="0" fontAlgn="base" hangingPunct="0">
            <a:lnSpc>
              <a:spcPct val="200000"/>
            </a:lnSpc>
            <a:spcBef>
              <a:spcPct val="2000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pitchFamily="34" charset="0"/>
              <a:cs typeface="Times New Roman" pitchFamily="18" charset="0"/>
            </a:defRPr>
          </a:lvl4pPr>
          <a:lvl5pPr marL="1828800" algn="l" rtl="0" eaLnBrk="0" fontAlgn="base" hangingPunct="0">
            <a:lnSpc>
              <a:spcPct val="200000"/>
            </a:lnSpc>
            <a:spcBef>
              <a:spcPct val="20000"/>
            </a:spcBef>
            <a:spcAft>
              <a:spcPct val="0"/>
            </a:spcAft>
            <a:defRPr b="1" kern="1200">
              <a:solidFill>
                <a:sysClr val="windowText" lastClr="000000"/>
              </a:solidFill>
              <a:latin typeface="Arial" pitchFamily="34" charset="0"/>
              <a:cs typeface="Times New Roman" pitchFamily="18" charset="0"/>
            </a:defRPr>
          </a:lvl5pPr>
          <a:lvl6pPr marL="22860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pitchFamily="34" charset="0"/>
              <a:cs typeface="Times New Roman" pitchFamily="18" charset="0"/>
            </a:defRPr>
          </a:lvl6pPr>
          <a:lvl7pPr marL="27432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pitchFamily="34" charset="0"/>
              <a:cs typeface="Times New Roman" pitchFamily="18" charset="0"/>
            </a:defRPr>
          </a:lvl7pPr>
          <a:lvl8pPr marL="32004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pitchFamily="34" charset="0"/>
              <a:cs typeface="Times New Roman" pitchFamily="18" charset="0"/>
            </a:defRPr>
          </a:lvl8pPr>
          <a:lvl9pPr marL="3657600" algn="l" defTabSz="914400" rtl="0" eaLnBrk="1" latinLnBrk="0" hangingPunct="1">
            <a:defRPr b="1" kern="1200">
              <a:solidFill>
                <a:sysClr val="windowText" lastClr="000000"/>
              </a:solidFill>
              <a:latin typeface="Arial" pitchFamily="34" charset="0"/>
              <a:cs typeface="Times New Roman" pitchFamily="18" charset="0"/>
            </a:defRPr>
          </a:lvl9pPr>
        </a:lstStyle>
        <a:p xmlns:a="http://schemas.openxmlformats.org/drawingml/2006/main">
          <a:pPr>
            <a:defRPr/>
          </a:pPr>
          <a:r>
            <a:rPr lang="en-US" sz="1800" dirty="0">
              <a:solidFill>
                <a:srgbClr val="4F81BD">
                  <a:lumMod val="75000"/>
                </a:srgbClr>
              </a:solidFill>
              <a:latin typeface="Arial" charset="0"/>
            </a:rPr>
            <a:t>PRODUCTION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0.27926</cdr:y>
    </cdr:from>
    <cdr:to>
      <cdr:x>0.16129</cdr:x>
      <cdr:y>0.32595</cdr:y>
    </cdr:to>
    <cdr:sp macro="" textlink="">
      <cdr:nvSpPr>
        <cdr:cNvPr id="2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787275"/>
          <a:ext cx="1638131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endParaRPr lang="en-US" sz="1400" b="1" dirty="0">
            <a:solidFill>
              <a:srgbClr val="0066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0.27926</cdr:y>
    </cdr:from>
    <cdr:to>
      <cdr:x>0.16129</cdr:x>
      <cdr:y>0.32595</cdr:y>
    </cdr:to>
    <cdr:sp macro="" textlink="">
      <cdr:nvSpPr>
        <cdr:cNvPr id="2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787275"/>
          <a:ext cx="1638131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endParaRPr lang="en-US" sz="1400" b="1" dirty="0">
            <a:solidFill>
              <a:srgbClr val="0066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E8BE-59DC-4B5A-ABB3-C2AE7B3BC7D5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8F46A-E339-491F-A87C-8A0ED16D51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157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D37C5-40D9-4FE6-AF49-3ABFDC48F589}" type="slidenum">
              <a:rPr lang="en-US">
                <a:latin typeface="Arial" pitchFamily="34" charset="0"/>
              </a:rPr>
              <a:pPr>
                <a:defRPr/>
              </a:pPr>
              <a:t>25</a:t>
            </a:fld>
            <a:endParaRPr lang="en-US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738"/>
            <a:ext cx="5029200" cy="41147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745D47-3382-4A43-A0F2-E87F6C4A9006}" type="slidenum">
              <a:rPr lang="en-US">
                <a:latin typeface="Arial" pitchFamily="34" charset="0"/>
              </a:rPr>
              <a:pPr>
                <a:defRPr/>
              </a:pPr>
              <a:t>26</a:t>
            </a:fld>
            <a:endParaRPr lang="en-US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738"/>
            <a:ext cx="5029200" cy="41147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55D2CB-6C33-4503-A57C-224A1E513484}" type="slidenum">
              <a:rPr lang="en-US">
                <a:latin typeface="Arial" pitchFamily="34" charset="0"/>
              </a:rPr>
              <a:pPr>
                <a:defRPr/>
              </a:pPr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738"/>
            <a:ext cx="5029200" cy="41147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57C09-A570-4EDC-A17C-4C9B4197AB72}" type="slidenum">
              <a:rPr lang="en-US" smtClean="0">
                <a:cs typeface="Times New Roman" pitchFamily="18" charset="0"/>
              </a:rPr>
              <a:pPr/>
              <a:t>2</a:t>
            </a:fld>
            <a:endParaRPr lang="en-US" smtClean="0"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FA74C-92E0-4A40-BF56-36964C9A28C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3005" y="689121"/>
            <a:ext cx="5033601" cy="3423708"/>
          </a:xfrm>
          <a:ln w="12700"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2241"/>
            <a:ext cx="5486400" cy="411472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B3FC-1CF0-48CE-A967-E6652115B4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FD90CB-3707-4A0B-A05B-4E775271BA9E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4613" y="8684481"/>
            <a:ext cx="2971800" cy="4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eaLnBrk="1" hangingPunct="1"/>
            <a:fld id="{0CDE54CB-E60D-46AE-A97A-7AAD91A8B07B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13316" name="Rectangle 7"/>
          <p:cNvSpPr txBox="1">
            <a:spLocks noGrp="1" noChangeArrowheads="1"/>
          </p:cNvSpPr>
          <p:nvPr/>
        </p:nvSpPr>
        <p:spPr bwMode="auto">
          <a:xfrm>
            <a:off x="3884613" y="8684481"/>
            <a:ext cx="2971800" cy="4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eaLnBrk="1" hangingPunct="1"/>
            <a:fld id="{765951DD-6A5D-41F3-94C1-0C0430AE2702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8" tIns="45714" rIns="91428" bIns="4571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B8B33-470A-4498-A83A-28D176CF59A1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738"/>
            <a:ext cx="5029200" cy="4114725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BLUE  -   SOCIETY</a:t>
            </a:r>
          </a:p>
          <a:p>
            <a:pPr eaLnBrk="1" hangingPunct="1"/>
            <a:r>
              <a:rPr lang="en-US" smtClean="0">
                <a:latin typeface="Arial" charset="0"/>
              </a:rPr>
              <a:t>GREEN- MEMBERSHIP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A6709-2404-4A2D-85EE-400FC5A0043D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4481"/>
            <a:ext cx="2971800" cy="4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5DE99C5-C914-40F6-B0C6-B955D3E59C73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A239D-FB66-4518-A33A-B0674403A954}" type="slidenum">
              <a:rPr lang="en-US" smtClean="0">
                <a:latin typeface="Arial" pitchFamily="34" charset="0"/>
              </a:rPr>
              <a:pPr>
                <a:defRPr/>
              </a:pPr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4481"/>
            <a:ext cx="2971800" cy="4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eaLnBrk="1" hangingPunct="1"/>
            <a:fld id="{9D728D4D-CE9C-4D97-8D52-01FEF4B55CCA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10244" name="Rectangle 7"/>
          <p:cNvSpPr txBox="1">
            <a:spLocks noGrp="1" noChangeArrowheads="1"/>
          </p:cNvSpPr>
          <p:nvPr/>
        </p:nvSpPr>
        <p:spPr bwMode="auto">
          <a:xfrm>
            <a:off x="3884613" y="8684481"/>
            <a:ext cx="2971800" cy="4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eaLnBrk="1" hangingPunct="1"/>
            <a:fld id="{F522A656-4EEE-4BA2-8655-39C0A4C2FB48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8" tIns="45714" rIns="91428" bIns="4571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A239D-FB66-4518-A33A-B0674403A954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4481"/>
            <a:ext cx="2971800" cy="4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eaLnBrk="1" hangingPunct="1"/>
            <a:fld id="{9D728D4D-CE9C-4D97-8D52-01FEF4B55CCA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10244" name="Rectangle 7"/>
          <p:cNvSpPr txBox="1">
            <a:spLocks noGrp="1" noChangeArrowheads="1"/>
          </p:cNvSpPr>
          <p:nvPr/>
        </p:nvSpPr>
        <p:spPr bwMode="auto">
          <a:xfrm>
            <a:off x="3884613" y="8684481"/>
            <a:ext cx="2971800" cy="4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eaLnBrk="1" hangingPunct="1"/>
            <a:fld id="{F522A656-4EEE-4BA2-8655-39C0A4C2FB48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8" tIns="45714" rIns="91428" bIns="4571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5300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598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527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51692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8501" y="1666142"/>
            <a:ext cx="3784600" cy="2004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66142"/>
            <a:ext cx="3784600" cy="2004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8501" y="3776296"/>
            <a:ext cx="3784600" cy="2004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776296"/>
            <a:ext cx="3784600" cy="2004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9D84-F5F6-483B-A4B0-EB75B8513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3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002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7508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937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668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693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896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2251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715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8D47-6321-40FA-96DE-C21A0DA74457}" type="datetimeFigureOut">
              <a:rPr lang="en-IN" smtClean="0"/>
              <a:pPr/>
              <a:t>07-03-2016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A135-DF1D-477F-B777-B9E1C9AC93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00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MFED-OPERATION FLOOD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28600" y="1632734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erlin Sans FB" pitchFamily="34" charset="0"/>
            </a:endParaRPr>
          </a:p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57386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685800"/>
          <a:ext cx="7620000" cy="586739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24763"/>
                <a:gridCol w="3029978"/>
                <a:gridCol w="1300748"/>
                <a:gridCol w="2164511"/>
              </a:tblGrid>
              <a:tr h="768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Sl. No.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Particulars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Unit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Achievement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768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No of Milk Unions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No.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12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768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2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Organised</a:t>
                      </a:r>
                      <a:r>
                        <a:rPr lang="en-US" sz="2400" dirty="0"/>
                        <a:t> Society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No.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5281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768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3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Farmer Members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No.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272257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768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4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Milk Procurement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Kg/Day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390257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768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5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Milk Marketing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Ltr</a:t>
                      </a:r>
                      <a:r>
                        <a:rPr lang="en-US" sz="2400" dirty="0"/>
                        <a:t>./Day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432239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6269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AI centre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No.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1190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6269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7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AI done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No.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296892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09800" y="-76200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</a:rPr>
              <a:t>Achievement in 2013-14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OMFED3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-54220" y="0"/>
            <a:ext cx="15245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0" y="6477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….continued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08471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685800"/>
          <a:ext cx="7543801" cy="610571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13515"/>
                <a:gridCol w="2999678"/>
                <a:gridCol w="1287741"/>
                <a:gridCol w="2142867"/>
              </a:tblGrid>
              <a:tr h="554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Sl. No.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Particulars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Unit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Achievement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644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8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Ghee Sale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Kg.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636452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475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9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SFM Sale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Bottle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1981914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543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Sweet curd sale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Kg.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588353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554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11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Butter Sale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Kg.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6508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6335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12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Plain Curd Sale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Kg.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8200446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554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13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Butter Milk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Packet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4553059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554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14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Paneer 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Kg.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525914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6335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15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Chhenapoda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Kg.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17990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567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Lassi 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Packet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2673983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  <a:tr h="390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17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Ice Cream 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Ltr.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642261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/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438400" y="-76200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</a:rPr>
              <a:t>Achievement in 2013-14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4" descr="OMFED3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-54220" y="0"/>
            <a:ext cx="15245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02589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48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633046" y="0"/>
            <a:ext cx="928614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C00000"/>
                </a:solidFill>
              </a:rPr>
              <a:t>MILK PROCUREMENT/MARKETING SINCE 2001 TO 2014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C00000"/>
                </a:solidFill>
              </a:rPr>
              <a:t> (IN ‘000 KPD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6781800" y="6519446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0000"/>
                </a:solidFill>
              </a:rPr>
              <a:t>YEAR</a:t>
            </a:r>
          </a:p>
        </p:txBody>
      </p:sp>
      <p:pic>
        <p:nvPicPr>
          <p:cNvPr id="6149" name="Picture 6" descr="OMFED3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-70338" y="1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3868617" y="6535738"/>
            <a:ext cx="246183" cy="16927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500"/>
          </a:p>
        </p:txBody>
      </p:sp>
      <p:sp>
        <p:nvSpPr>
          <p:cNvPr id="6151" name="TextBox 19"/>
          <p:cNvSpPr txBox="1">
            <a:spLocks noChangeArrowheads="1"/>
          </p:cNvSpPr>
          <p:nvPr/>
        </p:nvSpPr>
        <p:spPr bwMode="auto">
          <a:xfrm>
            <a:off x="2391508" y="6536323"/>
            <a:ext cx="211015" cy="169277"/>
          </a:xfrm>
          <a:prstGeom prst="rect">
            <a:avLst/>
          </a:prstGeom>
          <a:solidFill>
            <a:srgbClr val="A62E1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00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2602523" y="6400800"/>
            <a:ext cx="1406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A62E1A"/>
                </a:solidFill>
              </a:rPr>
              <a:t>PROC.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4290646" y="6412468"/>
            <a:ext cx="1406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99FF"/>
                </a:solidFill>
              </a:rPr>
              <a:t>MKTG.</a:t>
            </a:r>
          </a:p>
        </p:txBody>
      </p:sp>
    </p:spTree>
    <p:extLst>
      <p:ext uri="{BB962C8B-B14F-4D97-AF65-F5344CB8AC3E}">
        <p14:creationId xmlns:p14="http://schemas.microsoft.com/office/powerpoint/2010/main" xmlns="" val="316623458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123950" y="-152400"/>
          <a:ext cx="6953250" cy="6705600"/>
        </p:xfrm>
        <a:graphic>
          <a:graphicData uri="http://schemas.openxmlformats.org/presentationml/2006/ole">
            <p:oleObj spid="_x0000_s3074" name="Worksheet" r:id="rId3" imgW="6438900" imgH="6200851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845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457200"/>
          <a:ext cx="8001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964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62000" y="-76200"/>
          <a:ext cx="7315200" cy="6906530"/>
        </p:xfrm>
        <a:graphic>
          <a:graphicData uri="http://schemas.openxmlformats.org/presentationml/2006/ole">
            <p:oleObj spid="_x0000_s4098" name="Worksheet" r:id="rId3" imgW="5010302" imgH="473384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858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457200"/>
          <a:ext cx="8001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643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DCS ORGANISED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/ 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MEMBERSHIP</a:t>
            </a:r>
            <a:endParaRPr lang="en-US" sz="32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2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1430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6" name="Picture 13" descr="OMFED3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>
          <a:xfrm>
            <a:off x="0" y="152400"/>
            <a:ext cx="1547446" cy="541338"/>
          </a:xfrm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4010758" y="804446"/>
            <a:ext cx="2390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(APRIL – MARCH)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0" y="3429001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762000" y="3352800"/>
            <a:ext cx="671146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>
                <a:solidFill>
                  <a:srgbClr val="009900"/>
                </a:solidFill>
              </a:rPr>
              <a:t>167802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1524000" y="2819400"/>
            <a:ext cx="671146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>
                <a:solidFill>
                  <a:srgbClr val="009900"/>
                </a:solidFill>
              </a:rPr>
              <a:t>204013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2362200" y="2438400"/>
            <a:ext cx="669680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>
                <a:solidFill>
                  <a:srgbClr val="009900"/>
                </a:solidFill>
              </a:rPr>
              <a:t>224002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3200400" y="1905000"/>
            <a:ext cx="674077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009900"/>
                </a:solidFill>
              </a:rPr>
              <a:t>236199</a:t>
            </a:r>
          </a:p>
        </p:txBody>
      </p:sp>
      <p:sp>
        <p:nvSpPr>
          <p:cNvPr id="8207" name="Text Box 18"/>
          <p:cNvSpPr txBox="1">
            <a:spLocks noChangeArrowheads="1"/>
          </p:cNvSpPr>
          <p:nvPr/>
        </p:nvSpPr>
        <p:spPr bwMode="auto">
          <a:xfrm>
            <a:off x="4038600" y="1856601"/>
            <a:ext cx="671146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>
                <a:solidFill>
                  <a:srgbClr val="009900"/>
                </a:solidFill>
              </a:rPr>
              <a:t>246410</a:t>
            </a:r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4892920" y="1704201"/>
            <a:ext cx="669680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009900"/>
                </a:solidFill>
              </a:rPr>
              <a:t>244295</a:t>
            </a: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5715000" y="1628001"/>
            <a:ext cx="671146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009900"/>
                </a:solidFill>
              </a:rPr>
              <a:t>253343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8305800" y="1371600"/>
            <a:ext cx="671146" cy="27699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009900"/>
                </a:solidFill>
                <a:cs typeface="Arial" charset="0"/>
              </a:rPr>
              <a:t>272257</a:t>
            </a:r>
            <a:endParaRPr lang="en-US" sz="800" b="1" dirty="0">
              <a:solidFill>
                <a:srgbClr val="009900"/>
              </a:solidFill>
              <a:cs typeface="Arial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567854" y="1475601"/>
            <a:ext cx="671146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 smtClean="0">
                <a:solidFill>
                  <a:srgbClr val="009900"/>
                </a:solidFill>
              </a:rPr>
              <a:t>256751</a:t>
            </a:r>
          </a:p>
        </p:txBody>
      </p:sp>
    </p:spTree>
    <p:extLst>
      <p:ext uri="{BB962C8B-B14F-4D97-AF65-F5344CB8AC3E}">
        <p14:creationId xmlns:p14="http://schemas.microsoft.com/office/powerpoint/2010/main" xmlns="" val="11223222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457200"/>
          <a:ext cx="8001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450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457200" y="304800"/>
          <a:ext cx="8229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OMFED3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359425" y="304800"/>
            <a:ext cx="2002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36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OMFED-OPERATION FLOOD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sp>
        <p:nvSpPr>
          <p:cNvPr id="180226" name="Oval 2"/>
          <p:cNvSpPr>
            <a:spLocks noChangeArrowheads="1"/>
          </p:cNvSpPr>
          <p:nvPr/>
        </p:nvSpPr>
        <p:spPr bwMode="auto">
          <a:xfrm>
            <a:off x="3352800" y="3047634"/>
            <a:ext cx="1930400" cy="456101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63500" dir="2212194" algn="ctr" rotWithShape="0">
              <a:srgbClr val="003399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cs typeface="+mn-cs"/>
              </a:rPr>
              <a:t> UNION</a:t>
            </a:r>
            <a:r>
              <a:rPr lang="en-US" sz="2400" b="1" dirty="0">
                <a:solidFill>
                  <a:srgbClr val="C00000"/>
                </a:solidFill>
                <a:cs typeface="+mn-cs"/>
              </a:rPr>
              <a:t> 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483754" y="4953000"/>
            <a:ext cx="3688446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9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(PROCUREMENT &amp; INPUT SERVICES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9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AT VILLAGE LEVEL)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4267201" y="4114800"/>
            <a:ext cx="165100" cy="285750"/>
          </a:xfrm>
          <a:prstGeom prst="upArrow">
            <a:avLst>
              <a:gd name="adj1" fmla="val 50000"/>
              <a:gd name="adj2" fmla="val 5109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4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1346200" y="3657600"/>
            <a:ext cx="5969000" cy="55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9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(MILK PROCUREMENT &amp;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9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INPUT SERVICES)</a:t>
            </a:r>
          </a:p>
        </p:txBody>
      </p:sp>
      <p:pic>
        <p:nvPicPr>
          <p:cNvPr id="1032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6834" y="2800350"/>
            <a:ext cx="1799167" cy="100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2" name="Oval 8"/>
          <p:cNvSpPr>
            <a:spLocks noChangeArrowheads="1"/>
          </p:cNvSpPr>
          <p:nvPr/>
        </p:nvSpPr>
        <p:spPr bwMode="auto">
          <a:xfrm>
            <a:off x="3202518" y="1371600"/>
            <a:ext cx="2357967" cy="5715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63500" dir="2212194" algn="ctr" rotWithShape="0">
              <a:srgbClr val="003399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cs typeface="+mn-cs"/>
              </a:rPr>
              <a:t>FEDERATION</a:t>
            </a: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838200" y="1905000"/>
            <a:ext cx="7086600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9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(PLANNING, MONITORING,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9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PROCESSING &amp; MARKETING)</a:t>
            </a:r>
          </a:p>
        </p:txBody>
      </p:sp>
      <p:sp>
        <p:nvSpPr>
          <p:cNvPr id="1035" name="AutoShape 10"/>
          <p:cNvSpPr>
            <a:spLocks noChangeArrowheads="1"/>
          </p:cNvSpPr>
          <p:nvPr/>
        </p:nvSpPr>
        <p:spPr bwMode="auto">
          <a:xfrm>
            <a:off x="4193117" y="2532185"/>
            <a:ext cx="167216" cy="418734"/>
          </a:xfrm>
          <a:prstGeom prst="upArrow">
            <a:avLst>
              <a:gd name="adj1" fmla="val 50000"/>
              <a:gd name="adj2" fmla="val 6798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4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762000" y="685800"/>
            <a:ext cx="75438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3600" b="0">
                <a:solidFill>
                  <a:srgbClr val="993300"/>
                </a:solidFill>
                <a:latin typeface="Impact" pitchFamily="34" charset="0"/>
              </a:rPr>
              <a:t>ORGANISATIONAL DYNAMICS</a:t>
            </a:r>
          </a:p>
        </p:txBody>
      </p:sp>
      <p:graphicFrame>
        <p:nvGraphicFramePr>
          <p:cNvPr id="1026" name="Object 1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086600" y="1584814"/>
          <a:ext cx="1549400" cy="453903"/>
        </p:xfrm>
        <a:graphic>
          <a:graphicData uri="http://schemas.openxmlformats.org/presentationml/2006/ole">
            <p:oleObj spid="_x0000_s1026" name="Photo Editor Photo" r:id="rId6" imgW="1162212" imgH="657317" progId="">
              <p:embed/>
            </p:oleObj>
          </a:graphicData>
        </a:graphic>
      </p:graphicFrame>
      <p:graphicFrame>
        <p:nvGraphicFramePr>
          <p:cNvPr id="1027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18400" y="5516075"/>
          <a:ext cx="1016000" cy="740752"/>
        </p:xfrm>
        <a:graphic>
          <a:graphicData uri="http://schemas.openxmlformats.org/presentationml/2006/ole">
            <p:oleObj spid="_x0000_s1027" name="Bitmap Image" r:id="rId7" imgW="1580952" imgH="2219635" progId="PBrush">
              <p:embed/>
            </p:oleObj>
          </a:graphicData>
        </a:graphic>
      </p:graphicFrame>
      <p:pic>
        <p:nvPicPr>
          <p:cNvPr id="1037" name="Picture 16" descr="OMFED3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>
          <a:xfrm>
            <a:off x="3236384" y="152767"/>
            <a:ext cx="2226733" cy="536331"/>
          </a:xfrm>
          <a:noFill/>
        </p:spPr>
      </p:pic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1407585" y="5410567"/>
            <a:ext cx="232435" cy="3391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80244" name="Oval 20"/>
          <p:cNvSpPr>
            <a:spLocks noChangeArrowheads="1"/>
          </p:cNvSpPr>
          <p:nvPr/>
        </p:nvSpPr>
        <p:spPr bwMode="auto">
          <a:xfrm>
            <a:off x="2180167" y="4439017"/>
            <a:ext cx="4165600" cy="51435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63500" dir="2212194" algn="ctr" rotWithShape="0">
              <a:srgbClr val="003399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en-US" sz="1600" b="1" dirty="0">
              <a:solidFill>
                <a:srgbClr val="C00000"/>
              </a:solidFill>
              <a:cs typeface="+mn-cs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C00000"/>
                </a:solidFill>
                <a:cs typeface="+mn-cs"/>
              </a:rPr>
              <a:t>DAIRY COOPERATIVE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C00000"/>
                </a:solidFill>
                <a:cs typeface="+mn-cs"/>
              </a:rPr>
              <a:t> SOCIETY </a:t>
            </a:r>
          </a:p>
        </p:txBody>
      </p:sp>
      <p:sp>
        <p:nvSpPr>
          <p:cNvPr id="180245" name="Oval 21"/>
          <p:cNvSpPr>
            <a:spLocks noChangeArrowheads="1"/>
          </p:cNvSpPr>
          <p:nvPr/>
        </p:nvSpPr>
        <p:spPr bwMode="auto">
          <a:xfrm>
            <a:off x="3424767" y="5867767"/>
            <a:ext cx="2131484" cy="326414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63500" dir="2212194" algn="ctr" rotWithShape="0">
              <a:srgbClr val="003399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cs typeface="+mn-cs"/>
              </a:rPr>
              <a:t>MEMBER</a:t>
            </a:r>
            <a:r>
              <a:rPr lang="en-US" sz="2400" b="1" dirty="0">
                <a:solidFill>
                  <a:srgbClr val="C00000"/>
                </a:solidFill>
                <a:cs typeface="+mn-cs"/>
              </a:rPr>
              <a:t> </a:t>
            </a:r>
          </a:p>
        </p:txBody>
      </p:sp>
      <p:sp>
        <p:nvSpPr>
          <p:cNvPr id="1041" name="AutoShape 22"/>
          <p:cNvSpPr>
            <a:spLocks noChangeArrowheads="1"/>
          </p:cNvSpPr>
          <p:nvPr/>
        </p:nvSpPr>
        <p:spPr bwMode="auto">
          <a:xfrm>
            <a:off x="4326467" y="5561867"/>
            <a:ext cx="175684" cy="305533"/>
          </a:xfrm>
          <a:prstGeom prst="upArrow">
            <a:avLst>
              <a:gd name="adj1" fmla="val 50000"/>
              <a:gd name="adj2" fmla="val 4396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400" b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42" name="Picture 29" descr="8"/>
          <p:cNvPicPr>
            <a:picLocks noGrp="1" noChangeArrowheads="1"/>
          </p:cNvPicPr>
          <p:nvPr>
            <p:ph sz="quarter" idx="4"/>
          </p:nvPr>
        </p:nvPicPr>
        <p:blipFill>
          <a:blip r:embed="rId9"/>
          <a:srcRect b="27499"/>
          <a:stretch>
            <a:fillRect/>
          </a:stretch>
        </p:blipFill>
        <p:spPr>
          <a:xfrm>
            <a:off x="6616701" y="4299438"/>
            <a:ext cx="2019300" cy="729762"/>
          </a:xfrm>
          <a:noFill/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44435" y="6230449"/>
            <a:ext cx="3880165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9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(REAR COWS &amp; PRODUCE MILK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9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SOCIO-ECONOMIC UPLIFTMENT)</a:t>
            </a:r>
          </a:p>
        </p:txBody>
      </p:sp>
    </p:spTree>
    <p:extLst>
      <p:ext uri="{BB962C8B-B14F-4D97-AF65-F5344CB8AC3E}">
        <p14:creationId xmlns:p14="http://schemas.microsoft.com/office/powerpoint/2010/main" xmlns="" val="21496851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-58615" y="0"/>
          <a:ext cx="920261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547446" y="1018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CATTLEFEED PRODUCTION &amp; SALE (IN MT)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 rot="-5400000">
            <a:off x="-1668721" y="3206233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                                   IN ‘000 </a:t>
            </a:r>
            <a:r>
              <a:rPr lang="en-US" dirty="0" smtClean="0">
                <a:solidFill>
                  <a:srgbClr val="FF3300"/>
                </a:solidFill>
              </a:rPr>
              <a:t>MTS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6149" name="Picture 6" descr="OMFED3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0" y="1"/>
            <a:ext cx="1600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3305908" y="6412468"/>
            <a:ext cx="1686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993300"/>
                </a:solidFill>
              </a:rPr>
              <a:t>SALE</a:t>
            </a:r>
          </a:p>
        </p:txBody>
      </p:sp>
      <p:sp>
        <p:nvSpPr>
          <p:cNvPr id="6151" name="TextBox 19"/>
          <p:cNvSpPr txBox="1">
            <a:spLocks noChangeArrowheads="1"/>
          </p:cNvSpPr>
          <p:nvPr/>
        </p:nvSpPr>
        <p:spPr bwMode="auto">
          <a:xfrm>
            <a:off x="2813539" y="6496051"/>
            <a:ext cx="350227" cy="169277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00"/>
          </a:p>
        </p:txBody>
      </p:sp>
      <p:sp>
        <p:nvSpPr>
          <p:cNvPr id="6152" name="TextBox 19"/>
          <p:cNvSpPr txBox="1">
            <a:spLocks noChangeArrowheads="1"/>
          </p:cNvSpPr>
          <p:nvPr/>
        </p:nvSpPr>
        <p:spPr bwMode="auto">
          <a:xfrm>
            <a:off x="493835" y="6459538"/>
            <a:ext cx="350226" cy="1692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xmlns="" val="26963442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38175" y="-58738"/>
          <a:ext cx="7820025" cy="7069138"/>
        </p:xfrm>
        <a:graphic>
          <a:graphicData uri="http://schemas.openxmlformats.org/presentationml/2006/ole">
            <p:oleObj spid="_x0000_s5122" name="Worksheet" r:id="rId3" imgW="5896051" imgH="5267249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136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63550" y="-76200"/>
          <a:ext cx="8393113" cy="7151688"/>
        </p:xfrm>
        <a:graphic>
          <a:graphicData uri="http://schemas.openxmlformats.org/presentationml/2006/ole">
            <p:oleObj spid="_x0000_s6146" name="Worksheet" r:id="rId3" imgW="6277051" imgH="5324551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12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381000" y="0"/>
          <a:ext cx="8763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20566" y="-148173"/>
            <a:ext cx="92861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rgbClr val="FF3300"/>
                </a:solidFill>
              </a:rPr>
              <a:t>TURN OVER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</a:rPr>
              <a:t>(Rs. in </a:t>
            </a:r>
            <a:r>
              <a:rPr lang="en-US" sz="2400" dirty="0" err="1" smtClean="0">
                <a:solidFill>
                  <a:srgbClr val="FF3300"/>
                </a:solidFill>
              </a:rPr>
              <a:t>lakhs</a:t>
            </a:r>
            <a:r>
              <a:rPr lang="en-US" sz="2400" dirty="0" smtClean="0">
                <a:solidFill>
                  <a:srgbClr val="FF3300"/>
                </a:solidFill>
              </a:rPr>
              <a:t>)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3657600" y="63963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990000"/>
                </a:solidFill>
              </a:rPr>
              <a:t>YEAR</a:t>
            </a:r>
          </a:p>
        </p:txBody>
      </p:sp>
      <p:pic>
        <p:nvPicPr>
          <p:cNvPr id="3077" name="Picture 6" descr="OMFED3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0" y="1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/>
          <p:nvPr/>
        </p:nvSpPr>
        <p:spPr>
          <a:xfrm rot="16200000">
            <a:off x="-266700" y="952500"/>
            <a:ext cx="9144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1000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3312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48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20566" y="-148173"/>
            <a:ext cx="92861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rgbClr val="FF3300"/>
                </a:solidFill>
              </a:rPr>
              <a:t>NET PROFIT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</a:rPr>
              <a:t>(Rs. in </a:t>
            </a:r>
            <a:r>
              <a:rPr lang="en-US" sz="2400" dirty="0" err="1" smtClean="0">
                <a:solidFill>
                  <a:srgbClr val="FF3300"/>
                </a:solidFill>
              </a:rPr>
              <a:t>lakhs</a:t>
            </a:r>
            <a:r>
              <a:rPr lang="en-US" sz="2400" dirty="0" smtClean="0">
                <a:solidFill>
                  <a:srgbClr val="FF3300"/>
                </a:solidFill>
              </a:rPr>
              <a:t>)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3657600" y="6519446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990000"/>
                </a:solidFill>
              </a:rPr>
              <a:t>YEAR</a:t>
            </a:r>
          </a:p>
        </p:txBody>
      </p:sp>
      <p:pic>
        <p:nvPicPr>
          <p:cNvPr id="3077" name="Picture 6" descr="OMFED3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0" y="1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891937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MFED-OPERATION FLOOD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7643284" cy="7616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u="sng" dirty="0" smtClean="0">
                <a:solidFill>
                  <a:srgbClr val="FF0000"/>
                </a:solidFill>
              </a:rPr>
              <a:t>BENEFIT  GIVEN TO MEMBERS OF DAIRY COOPS.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844062"/>
            <a:ext cx="8475133" cy="5486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FACILITY TO DISPOSE MARKETABLE SURPLUS MILK THROUGH MPCS      AT DOORSTEP ROUND THE YEAR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MILK VALUE PAYMENT REGULARLY AT 10 DAYS INTERVAL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SUPPLY OF INPUTS AT MPCS LEVEL AT SUBSIDISED RATE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QUALITY CATTLE FEED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MINERAL MIXTURE/ CALCIUM ETC.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ARTIFICIAL INSEMINATION FACILITY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CATTLE HEALTH MEDICINES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VACCINES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ANIMAL HEALTH CAMPS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DEWORMING MEDICINES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FODDER SEEDS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TRAINING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LEAFLETS</a:t>
            </a:r>
          </a:p>
          <a:p>
            <a:pPr lvl="1" eaLnBrk="1" hangingPunct="1"/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8196" name="Picture 4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80578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product-raksha-triovac-biov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333634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P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029200"/>
            <a:ext cx="2396067" cy="161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0498983"/>
      </p:ext>
    </p:extLst>
  </p:cSld>
  <p:clrMapOvr>
    <a:masterClrMapping/>
  </p:clrMapOvr>
  <p:transition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MFED-OPERATION FLOOD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sp>
        <p:nvSpPr>
          <p:cNvPr id="921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143000"/>
            <a:ext cx="7772400" cy="35048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TRAINING &amp; ORIENTATION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DAIRY ANIMAL MANAGEMENT FOR SKILL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SOCIETY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MANAGEMENT COMMITTEE TRAINING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MILK TESTING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CATTLE FIRST-AID TRAINING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FIELD VISIT TO OTHER MILKSHED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SOCIAL SECURITY PROGRAMME</a:t>
            </a:r>
          </a:p>
        </p:txBody>
      </p:sp>
      <p:pic>
        <p:nvPicPr>
          <p:cNvPr id="9219" name="Picture 3" descr="scan0038"/>
          <p:cNvPicPr>
            <a:picLocks noChangeAspect="1" noChangeArrowheads="1"/>
          </p:cNvPicPr>
          <p:nvPr/>
        </p:nvPicPr>
        <p:blipFill>
          <a:blip r:embed="rId4"/>
          <a:srcRect l="6061" t="3088" r="4041" b="4279"/>
          <a:stretch>
            <a:fillRect/>
          </a:stretch>
        </p:blipFill>
        <p:spPr bwMode="auto">
          <a:xfrm>
            <a:off x="5486400" y="4473453"/>
            <a:ext cx="2971800" cy="200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scan0034"/>
          <p:cNvPicPr>
            <a:picLocks noChangeAspect="1" noChangeArrowheads="1"/>
          </p:cNvPicPr>
          <p:nvPr/>
        </p:nvPicPr>
        <p:blipFill>
          <a:blip r:embed="rId5" cstate="print"/>
          <a:srcRect l="2655" t="3838" r="2655" b="4063"/>
          <a:stretch>
            <a:fillRect/>
          </a:stretch>
        </p:blipFill>
        <p:spPr bwMode="auto">
          <a:xfrm>
            <a:off x="1016000" y="4491037"/>
            <a:ext cx="31242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53" y="158261"/>
            <a:ext cx="1858762" cy="5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05517" y="75834"/>
            <a:ext cx="7440083" cy="7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BENEFIT  GIVEN TO MEMBERS OF DAIRY COOPS.</a:t>
            </a:r>
          </a:p>
        </p:txBody>
      </p:sp>
    </p:spTree>
    <p:extLst>
      <p:ext uri="{BB962C8B-B14F-4D97-AF65-F5344CB8AC3E}">
        <p14:creationId xmlns:p14="http://schemas.microsoft.com/office/powerpoint/2010/main" xmlns="" val="29983794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MFED-OPERATION FLOOD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35200" y="-152767"/>
            <a:ext cx="6908800" cy="1143001"/>
          </a:xfrm>
        </p:spPr>
        <p:txBody>
          <a:bodyPr/>
          <a:lstStyle/>
          <a:p>
            <a:pPr eaLnBrk="1" hangingPunct="1"/>
            <a:r>
              <a:rPr lang="en-US" sz="3200" b="1" u="sng" smtClean="0">
                <a:solidFill>
                  <a:srgbClr val="FF0000"/>
                </a:solidFill>
              </a:rPr>
              <a:t>BENEFIT TO VILLAGE LEVEL </a:t>
            </a:r>
            <a:br>
              <a:rPr lang="en-US" sz="3200" b="1" u="sng" smtClean="0">
                <a:solidFill>
                  <a:srgbClr val="FF0000"/>
                </a:solidFill>
              </a:rPr>
            </a:br>
            <a:r>
              <a:rPr lang="en-US" sz="3200" b="1" u="sng" smtClean="0">
                <a:solidFill>
                  <a:srgbClr val="FF0000"/>
                </a:solidFill>
              </a:rPr>
              <a:t>DAIRY COOPERATIVE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7201" y="990234"/>
            <a:ext cx="6972300" cy="53347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MILK TESTING EQUIPMENTS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ELECTRONIC MILKO TESTER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MILK CANS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FURNITURE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MILK TESTING CHEMICALS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STATIONERIES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LIQUID NITROGEN, FROZEN SEMEN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FIRST-AID MEDICINE/FACILITIES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AUTOMATIC MILK COLLECTION STATIONS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BULK MILK COOLERS</a:t>
            </a:r>
          </a:p>
        </p:txBody>
      </p:sp>
      <p:pic>
        <p:nvPicPr>
          <p:cNvPr id="10244" name="Picture 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2" y="152767"/>
            <a:ext cx="24066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7299266"/>
      </p:ext>
    </p:extLst>
  </p:cSld>
  <p:clrMapOvr>
    <a:masterClrMapping/>
  </p:clrMapOvr>
  <p:transition advTm="7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MFED-OPERATION FLOOD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sp>
        <p:nvSpPr>
          <p:cNvPr id="4" name="WordArt 2" descr="Blue tissue paper"/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48768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THANK  YOU</a:t>
            </a:r>
          </a:p>
        </p:txBody>
      </p:sp>
      <p:pic>
        <p:nvPicPr>
          <p:cNvPr id="5" name="Picture 3" descr="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8956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469032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MFED-OPERATION FLOO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77724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</a:rPr>
              <a:t>VISION OF OMFED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828800" y="1676400"/>
            <a:ext cx="5562599" cy="35394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en-US" sz="2800" b="0" i="1" dirty="0" smtClean="0">
              <a:solidFill>
                <a:srgbClr val="0000FF"/>
              </a:solidFill>
              <a:latin typeface="Baskerville Old Face" pitchFamily="18" charset="0"/>
              <a:cs typeface="Tahoma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0" i="1" dirty="0" smtClean="0">
                <a:solidFill>
                  <a:srgbClr val="0000FF"/>
                </a:solidFill>
                <a:latin typeface="Baskerville Old Face" pitchFamily="18" charset="0"/>
                <a:cs typeface="Tahoma" pitchFamily="34" charset="0"/>
              </a:rPr>
              <a:t>To </a:t>
            </a:r>
            <a:r>
              <a:rPr lang="en-US" sz="2800" b="0" i="1" dirty="0">
                <a:solidFill>
                  <a:srgbClr val="0000FF"/>
                </a:solidFill>
                <a:latin typeface="Baskerville Old Face" pitchFamily="18" charset="0"/>
                <a:cs typeface="Tahoma" pitchFamily="34" charset="0"/>
              </a:rPr>
              <a:t>be a leading milk producing </a:t>
            </a:r>
            <a:r>
              <a:rPr lang="en-US" sz="2800" b="0" i="1" dirty="0" err="1">
                <a:solidFill>
                  <a:srgbClr val="0000FF"/>
                </a:solidFill>
                <a:latin typeface="Baskerville Old Face" pitchFamily="18" charset="0"/>
                <a:cs typeface="Tahoma" pitchFamily="34" charset="0"/>
              </a:rPr>
              <a:t>Organisation</a:t>
            </a:r>
            <a:r>
              <a:rPr lang="en-US" sz="2800" b="0" i="1" dirty="0">
                <a:solidFill>
                  <a:srgbClr val="0000FF"/>
                </a:solidFill>
                <a:latin typeface="Baskerville Old Face" pitchFamily="18" charset="0"/>
                <a:cs typeface="Tahoma" pitchFamily="34" charset="0"/>
              </a:rPr>
              <a:t> at International level of efficiency with widest and satisfied customer base </a:t>
            </a:r>
            <a:r>
              <a:rPr lang="en-US" sz="2800" b="0" i="1" dirty="0" err="1">
                <a:solidFill>
                  <a:srgbClr val="0000FF"/>
                </a:solidFill>
                <a:latin typeface="Baskerville Old Face" pitchFamily="18" charset="0"/>
                <a:cs typeface="Tahoma" pitchFamily="34" charset="0"/>
              </a:rPr>
              <a:t>maximising</a:t>
            </a:r>
            <a:r>
              <a:rPr lang="en-US" sz="2800" b="0" i="1" dirty="0">
                <a:solidFill>
                  <a:srgbClr val="0000FF"/>
                </a:solidFill>
                <a:latin typeface="Baskerville Old Face" pitchFamily="18" charset="0"/>
                <a:cs typeface="Tahoma" pitchFamily="34" charset="0"/>
              </a:rPr>
              <a:t> wealth of Stake holders and contributing to the State economy</a:t>
            </a:r>
            <a:r>
              <a:rPr lang="en-US" sz="2800" b="0" i="1" dirty="0" smtClean="0">
                <a:solidFill>
                  <a:srgbClr val="0000FF"/>
                </a:solidFill>
                <a:latin typeface="Baskerville Old Face" pitchFamily="18" charset="0"/>
                <a:cs typeface="Tahoma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en-US" sz="2800" b="0" i="1" dirty="0">
              <a:solidFill>
                <a:srgbClr val="0000FF"/>
              </a:solidFill>
              <a:latin typeface="Baskerville Old Face" pitchFamily="18" charset="0"/>
              <a:cs typeface="Tahoma" pitchFamily="34" charset="0"/>
            </a:endParaRPr>
          </a:p>
        </p:txBody>
      </p:sp>
      <p:pic>
        <p:nvPicPr>
          <p:cNvPr id="6148" name="Picture 16" descr="OMFED3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3429001" y="304800"/>
            <a:ext cx="2286000" cy="65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24109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MFED-OPERATION FLOO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339804"/>
            <a:ext cx="883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District level / Regional level state Cooperative Milk Union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(Central level cooperative society)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209800" y="1143000"/>
            <a:ext cx="6781800" cy="563231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Cuttack Milk Union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Sambalpur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Balasore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Bhadrak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Greater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Ganjam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Gajapati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Koraput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Malkanagiri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Nawarangpur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Rayagada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Bolangir Kalahandi Nuapada Milk Union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Keonjhar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Dhenkanal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Mayurbhanj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Boudh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Kandhamal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Sundargarh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Milk Union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OMFED3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-54220" y="0"/>
            <a:ext cx="16016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01731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MFED-OPERATION FLOO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47800" y="411540"/>
            <a:ext cx="6358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Milk Producer Cooperative Society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(Primary level cooperative society)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752600" y="1676400"/>
            <a:ext cx="6477000" cy="33239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Organised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Society 		: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5281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Functional Society 		:    3644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Registered Society 		:   2451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Farmer Families involved     :   272257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OMFED3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-54220" y="0"/>
            <a:ext cx="1601666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378072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4096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5334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</a:rPr>
              <a:t>INFRASTRUCTURES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81000"/>
          <a:ext cx="7619999" cy="641672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46684"/>
                <a:gridCol w="3070303"/>
                <a:gridCol w="662678"/>
                <a:gridCol w="2940334"/>
              </a:tblGrid>
              <a:tr h="524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663300"/>
                          </a:solidFill>
                        </a:rPr>
                        <a:t>Sl</a:t>
                      </a: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 No.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PARTICULARS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3300"/>
                          </a:solidFill>
                        </a:rPr>
                        <a:t>CAPACITY</a:t>
                      </a:r>
                      <a:endParaRPr lang="en-US" sz="2400" b="1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DAIRY PLANTS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5.45 LAKH LTR/DAY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8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MILK CHILLING CENTERS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2,02,000 LTR/ DAY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1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BULK COOLER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4.38 LAKH LTR/DAY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MILK POWDER PLANT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 MT  PER DAY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4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CATTLE FEED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PLANT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200 MT / DAY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74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06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FRUIT PROCESSING UNIT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SAMANTARAPUR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182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07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TRAINING CENTRE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JAGANNATHPUR, PURI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NADHANA, PURI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GOSHALA, SAMBALPUR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24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STATE LABORATORY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CHANDRASEKHARPUR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BHUBANESWAR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DAIRY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12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09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ICE CREAM PLANT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5000 LTR / DAY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2333" name="Picture 4" descr="OMFED3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-54220" y="0"/>
            <a:ext cx="1601666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256144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22338" y="-95250"/>
          <a:ext cx="7535862" cy="6873875"/>
        </p:xfrm>
        <a:graphic>
          <a:graphicData uri="http://schemas.openxmlformats.org/presentationml/2006/ole">
            <p:oleObj spid="_x0000_s2050" name="Worksheet" r:id="rId3" imgW="5686349" imgH="5162702" progId="Excel.Sheet.8">
              <p:embed/>
            </p:oleObj>
          </a:graphicData>
        </a:graphic>
      </p:graphicFrame>
      <p:pic>
        <p:nvPicPr>
          <p:cNvPr id="6" name="Picture 4" descr="OMFED3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96000"/>
          </a:blip>
          <a:srcRect/>
          <a:stretch>
            <a:fillRect/>
          </a:stretch>
        </p:blipFill>
        <p:spPr bwMode="auto">
          <a:xfrm>
            <a:off x="-54220" y="0"/>
            <a:ext cx="15245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64194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Orissa_State_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5" y="0"/>
            <a:ext cx="91264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49108" y="4648200"/>
            <a:ext cx="2104292" cy="830997"/>
          </a:xfrm>
          <a:prstGeom prst="rect">
            <a:avLst/>
          </a:prstGeom>
          <a:noFill/>
          <a:ln w="9525">
            <a:solidFill>
              <a:schemeClr val="tx1">
                <a:alpha val="6196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FF"/>
                </a:solidFill>
                <a:sym typeface="Wingdings" pitchFamily="2" charset="2"/>
              </a:rPr>
              <a:t> </a:t>
            </a:r>
            <a:r>
              <a:rPr lang="en-US" sz="2000" dirty="0">
                <a:solidFill>
                  <a:srgbClr val="0000FF"/>
                </a:solidFill>
              </a:rPr>
              <a:t>DAIRY PLANT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44862" y="1295401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" pitchFamily="2" charset="2"/>
              </a:rPr>
              <a:t> </a:t>
            </a: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7000" y="3043238"/>
            <a:ext cx="60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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86400" y="3352800"/>
            <a:ext cx="45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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67754" y="2895601"/>
            <a:ext cx="3516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993366"/>
                </a:solidFill>
                <a:sym typeface="Wingdings" pitchFamily="2" charset="2"/>
              </a:rPr>
              <a:t></a:t>
            </a:r>
            <a:endParaRPr lang="en-US" sz="2400">
              <a:solidFill>
                <a:srgbClr val="9933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27077" y="2286001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" pitchFamily="2" charset="2"/>
              </a:rPr>
              <a:t> </a:t>
            </a:r>
            <a:endParaRPr lang="en-US" sz="2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32185" y="3276600"/>
            <a:ext cx="60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" pitchFamily="2" charset="2"/>
              </a:rPr>
              <a:t> </a:t>
            </a:r>
            <a:endParaRPr lang="en-US" sz="2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27938" y="1447801"/>
            <a:ext cx="45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" pitchFamily="2" charset="2"/>
              </a:rPr>
              <a:t> </a:t>
            </a:r>
            <a:endParaRPr lang="en-US" sz="24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2338" y="381001"/>
            <a:ext cx="45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" pitchFamily="2" charset="2"/>
              </a:rPr>
              <a:t> </a:t>
            </a:r>
            <a:endParaRPr lang="en-US" sz="24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72000" y="4114800"/>
            <a:ext cx="60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" pitchFamily="2" charset="2"/>
              </a:rPr>
              <a:t> </a:t>
            </a: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6400" y="1219201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" pitchFamily="2" charset="2"/>
              </a:rPr>
              <a:t> </a:t>
            </a:r>
            <a:endParaRPr lang="en-US" sz="24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81200" y="4648200"/>
            <a:ext cx="457200" cy="72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sym typeface="Wingdings" pitchFamily="2" charset="2"/>
              </a:rPr>
              <a:t> </a:t>
            </a:r>
            <a:endParaRPr lang="en-US" sz="2400" dirty="0"/>
          </a:p>
        </p:txBody>
      </p:sp>
      <p:pic>
        <p:nvPicPr>
          <p:cNvPr id="21519" name="Picture 3" descr="D:\BIKASH\OMFED LOGOs\omfed logo\omfed-logo-blue-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71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41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Orissa_State_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5" y="0"/>
            <a:ext cx="91264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4800601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sym typeface="Wingdings 2" pitchFamily="18" charset="2"/>
              </a:rPr>
              <a:t></a:t>
            </a:r>
            <a:r>
              <a:rPr lang="en-US" sz="2400" dirty="0">
                <a:solidFill>
                  <a:srgbClr val="0000FF"/>
                </a:solidFill>
                <a:sym typeface="Webdings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TRAINING </a:t>
            </a:r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CENTRE</a:t>
            </a:r>
            <a:endParaRPr lang="en-US" sz="2000" dirty="0">
              <a:solidFill>
                <a:srgbClr val="0000FF"/>
              </a:solidFill>
              <a:sym typeface="Wingdings" pitchFamily="2" charset="2"/>
            </a:endParaRPr>
          </a:p>
        </p:txBody>
      </p:sp>
      <p:pic>
        <p:nvPicPr>
          <p:cNvPr id="22532" name="Picture 3" descr="D:\BIKASH\OMFED LOGOs\omfed logo\omfed-logo-blue-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71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33800" y="1447801"/>
            <a:ext cx="4876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 2" pitchFamily="18" charset="2"/>
              </a:rPr>
              <a:t></a:t>
            </a: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72200" y="3048001"/>
            <a:ext cx="4876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 2" pitchFamily="18" charset="2"/>
              </a:rPr>
              <a:t></a:t>
            </a:r>
            <a:endParaRPr lang="en-US" sz="2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0" y="4419600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FF0066"/>
                </a:solidFill>
                <a:sym typeface="Wingdings 2" pitchFamily="18" charset="2"/>
              </a:rPr>
              <a:t> </a:t>
            </a:r>
            <a:r>
              <a:rPr lang="en-US" sz="2000" dirty="0">
                <a:solidFill>
                  <a:srgbClr val="FF0066"/>
                </a:solidFill>
                <a:sym typeface="Wingdings" pitchFamily="2" charset="2"/>
              </a:rPr>
              <a:t>CATTLE FEED PLANT</a:t>
            </a:r>
            <a:r>
              <a:rPr lang="en-US" sz="2000" dirty="0">
                <a:solidFill>
                  <a:srgbClr val="FF0066"/>
                </a:solidFill>
                <a:sym typeface="Webdings" pitchFamily="18" charset="2"/>
              </a:rPr>
              <a:t> </a:t>
            </a:r>
            <a:endParaRPr lang="en-US" sz="1600" dirty="0">
              <a:solidFill>
                <a:srgbClr val="FF0066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70735" y="2590801"/>
            <a:ext cx="4587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FF0066"/>
                </a:solidFill>
                <a:sym typeface="Wingdings 2" pitchFamily="18" charset="2"/>
              </a:rPr>
              <a:t></a:t>
            </a:r>
            <a:endParaRPr lang="en-US" sz="2400">
              <a:solidFill>
                <a:srgbClr val="FF0066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791200" y="3652838"/>
            <a:ext cx="4876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sym typeface="Wingdings 2" pitchFamily="18" charset="2"/>
              </a:rPr>
              <a:t></a:t>
            </a:r>
            <a:endParaRPr lang="en-US" sz="24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72200" y="5257801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993366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993366"/>
                </a:solidFill>
                <a:sym typeface="Wingdings 2" pitchFamily="18" charset="2"/>
              </a:rPr>
              <a:t> </a:t>
            </a:r>
            <a:r>
              <a:rPr lang="en-US" sz="2000" dirty="0">
                <a:solidFill>
                  <a:srgbClr val="993366"/>
                </a:solidFill>
                <a:sym typeface="Wingdings" pitchFamily="2" charset="2"/>
              </a:rPr>
              <a:t>OMPAC</a:t>
            </a:r>
            <a:r>
              <a:rPr lang="en-US" sz="2000" dirty="0">
                <a:solidFill>
                  <a:srgbClr val="993366"/>
                </a:solidFill>
                <a:sym typeface="Webdings" pitchFamily="18" charset="2"/>
              </a:rPr>
              <a:t> </a:t>
            </a:r>
            <a:endParaRPr lang="en-US" sz="1600" dirty="0">
              <a:solidFill>
                <a:srgbClr val="993366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706208" y="3363913"/>
            <a:ext cx="389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>
                <a:solidFill>
                  <a:srgbClr val="993366"/>
                </a:solidFill>
                <a:sym typeface="Wingdings 2" pitchFamily="18" charset="2"/>
              </a:rPr>
              <a:t></a:t>
            </a: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19800" y="4572000"/>
            <a:ext cx="2667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287841" y="5485667"/>
            <a:ext cx="1524000" cy="1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19800" y="6096000"/>
            <a:ext cx="2667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924068" y="5333268"/>
            <a:ext cx="1524000" cy="1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70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24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648</Words>
  <Application>Microsoft Office PowerPoint</Application>
  <PresentationFormat>On-screen Show (4:3)</PresentationFormat>
  <Paragraphs>275</Paragraphs>
  <Slides>28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Photo Editor Photo</vt:lpstr>
      <vt:lpstr>Bitmap Image</vt:lpstr>
      <vt:lpstr>Worksheet</vt:lpstr>
      <vt:lpstr>Slide 1</vt:lpstr>
      <vt:lpstr>Slide 2</vt:lpstr>
      <vt:lpstr>Slide 3</vt:lpstr>
      <vt:lpstr>Slide 4</vt:lpstr>
      <vt:lpstr>Slide 5</vt:lpstr>
      <vt:lpstr>INFRASTRUCTURES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DCS ORGANISED/ MEMBERSHIP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BENEFIT  GIVEN TO MEMBERS OF DAIRY COOPS.</vt:lpstr>
      <vt:lpstr>Slide 26</vt:lpstr>
      <vt:lpstr>BENEFIT TO VILLAGE LEVEL  DAIRY COOPERATIVE 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sudhir</cp:lastModifiedBy>
  <cp:revision>3</cp:revision>
  <dcterms:created xsi:type="dcterms:W3CDTF">2015-02-13T04:20:15Z</dcterms:created>
  <dcterms:modified xsi:type="dcterms:W3CDTF">2016-03-07T16:22:17Z</dcterms:modified>
</cp:coreProperties>
</file>